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32918400" cy="21945600"/>
  <p:notesSz cx="7315200" cy="9601200"/>
  <p:defaultTextStyle>
    <a:defPPr>
      <a:defRPr lang="en-US"/>
    </a:defPPr>
    <a:lvl1pPr marL="0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1pPr>
    <a:lvl2pPr marL="1567510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2pPr>
    <a:lvl3pPr marL="3135020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3pPr>
    <a:lvl4pPr marL="4702531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4pPr>
    <a:lvl5pPr marL="6270041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5pPr>
    <a:lvl6pPr marL="7837551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6pPr>
    <a:lvl7pPr marL="9405061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7pPr>
    <a:lvl8pPr marL="10972571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8pPr>
    <a:lvl9pPr marL="12540082" algn="l" defTabSz="3135020" rtl="0" eaLnBrk="1" latinLnBrk="0" hangingPunct="1">
      <a:defRPr sz="6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33" d="100"/>
          <a:sy n="33" d="100"/>
        </p:scale>
        <p:origin x="-780" y="-108"/>
      </p:cViewPr>
      <p:guideLst>
        <p:guide orient="horz" pos="6912"/>
        <p:guide pos="10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6817362"/>
            <a:ext cx="27980640" cy="47040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760" y="12435840"/>
            <a:ext cx="23042880" cy="56083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567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135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702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270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837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9405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972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2540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E6C8-4254-40F5-9B20-812B7720F0F6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433B-CF97-4945-B290-AC486A5E6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E6C8-4254-40F5-9B20-812B7720F0F6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433B-CF97-4945-B290-AC486A5E6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865840" y="878843"/>
            <a:ext cx="7406640" cy="187248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5920" y="878843"/>
            <a:ext cx="21671280" cy="187248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E6C8-4254-40F5-9B20-812B7720F0F6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433B-CF97-4945-B290-AC486A5E6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E6C8-4254-40F5-9B20-812B7720F0F6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433B-CF97-4945-B290-AC486A5E6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327" y="14102082"/>
            <a:ext cx="27980640" cy="4358640"/>
          </a:xfrm>
        </p:spPr>
        <p:txBody>
          <a:bodyPr anchor="t"/>
          <a:lstStyle>
            <a:lvl1pPr algn="l">
              <a:defRPr sz="13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0327" y="9301483"/>
            <a:ext cx="27980640" cy="4800598"/>
          </a:xfrm>
        </p:spPr>
        <p:txBody>
          <a:bodyPr anchor="b"/>
          <a:lstStyle>
            <a:lvl1pPr marL="0" indent="0">
              <a:buNone/>
              <a:defRPr sz="6900">
                <a:solidFill>
                  <a:schemeClr val="tx1">
                    <a:tint val="75000"/>
                  </a:schemeClr>
                </a:solidFill>
              </a:defRPr>
            </a:lvl1pPr>
            <a:lvl2pPr marL="1567510" indent="0">
              <a:buNone/>
              <a:defRPr sz="6200">
                <a:solidFill>
                  <a:schemeClr val="tx1">
                    <a:tint val="75000"/>
                  </a:schemeClr>
                </a:solidFill>
              </a:defRPr>
            </a:lvl2pPr>
            <a:lvl3pPr marL="3135020" indent="0">
              <a:buNone/>
              <a:defRPr sz="5500">
                <a:solidFill>
                  <a:schemeClr val="tx1">
                    <a:tint val="75000"/>
                  </a:schemeClr>
                </a:solidFill>
              </a:defRPr>
            </a:lvl3pPr>
            <a:lvl4pPr marL="470253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4pPr>
            <a:lvl5pPr marL="627004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5pPr>
            <a:lvl6pPr marL="783755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940506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10972571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12540082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E6C8-4254-40F5-9B20-812B7720F0F6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433B-CF97-4945-B290-AC486A5E6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5920" y="5120641"/>
            <a:ext cx="14538960" cy="14483082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33520" y="5120641"/>
            <a:ext cx="14538960" cy="14483082"/>
          </a:xfrm>
        </p:spPr>
        <p:txBody>
          <a:bodyPr/>
          <a:lstStyle>
            <a:lvl1pPr>
              <a:defRPr sz="9600"/>
            </a:lvl1pPr>
            <a:lvl2pPr>
              <a:defRPr sz="8200"/>
            </a:lvl2pPr>
            <a:lvl3pPr>
              <a:defRPr sz="6900"/>
            </a:lvl3pPr>
            <a:lvl4pPr>
              <a:defRPr sz="6200"/>
            </a:lvl4pPr>
            <a:lvl5pPr>
              <a:defRPr sz="6200"/>
            </a:lvl5pPr>
            <a:lvl6pPr>
              <a:defRPr sz="6200"/>
            </a:lvl6pPr>
            <a:lvl7pPr>
              <a:defRPr sz="6200"/>
            </a:lvl7pPr>
            <a:lvl8pPr>
              <a:defRPr sz="6200"/>
            </a:lvl8pPr>
            <a:lvl9pPr>
              <a:defRPr sz="6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E6C8-4254-40F5-9B20-812B7720F0F6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433B-CF97-4945-B290-AC486A5E6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4912362"/>
            <a:ext cx="14544677" cy="2047238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510" indent="0">
              <a:buNone/>
              <a:defRPr sz="6900" b="1"/>
            </a:lvl2pPr>
            <a:lvl3pPr marL="3135020" indent="0">
              <a:buNone/>
              <a:defRPr sz="6200" b="1"/>
            </a:lvl3pPr>
            <a:lvl4pPr marL="4702531" indent="0">
              <a:buNone/>
              <a:defRPr sz="5500" b="1"/>
            </a:lvl4pPr>
            <a:lvl5pPr marL="6270041" indent="0">
              <a:buNone/>
              <a:defRPr sz="5500" b="1"/>
            </a:lvl5pPr>
            <a:lvl6pPr marL="7837551" indent="0">
              <a:buNone/>
              <a:defRPr sz="5500" b="1"/>
            </a:lvl6pPr>
            <a:lvl7pPr marL="9405061" indent="0">
              <a:buNone/>
              <a:defRPr sz="5500" b="1"/>
            </a:lvl7pPr>
            <a:lvl8pPr marL="10972571" indent="0">
              <a:buNone/>
              <a:defRPr sz="5500" b="1"/>
            </a:lvl8pPr>
            <a:lvl9pPr marL="12540082" indent="0">
              <a:buNone/>
              <a:defRPr sz="5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5920" y="6959600"/>
            <a:ext cx="14544677" cy="1264412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722092" y="4912362"/>
            <a:ext cx="14550390" cy="2047238"/>
          </a:xfrm>
        </p:spPr>
        <p:txBody>
          <a:bodyPr anchor="b"/>
          <a:lstStyle>
            <a:lvl1pPr marL="0" indent="0">
              <a:buNone/>
              <a:defRPr sz="8200" b="1"/>
            </a:lvl1pPr>
            <a:lvl2pPr marL="1567510" indent="0">
              <a:buNone/>
              <a:defRPr sz="6900" b="1"/>
            </a:lvl2pPr>
            <a:lvl3pPr marL="3135020" indent="0">
              <a:buNone/>
              <a:defRPr sz="6200" b="1"/>
            </a:lvl3pPr>
            <a:lvl4pPr marL="4702531" indent="0">
              <a:buNone/>
              <a:defRPr sz="5500" b="1"/>
            </a:lvl4pPr>
            <a:lvl5pPr marL="6270041" indent="0">
              <a:buNone/>
              <a:defRPr sz="5500" b="1"/>
            </a:lvl5pPr>
            <a:lvl6pPr marL="7837551" indent="0">
              <a:buNone/>
              <a:defRPr sz="5500" b="1"/>
            </a:lvl6pPr>
            <a:lvl7pPr marL="9405061" indent="0">
              <a:buNone/>
              <a:defRPr sz="5500" b="1"/>
            </a:lvl7pPr>
            <a:lvl8pPr marL="10972571" indent="0">
              <a:buNone/>
              <a:defRPr sz="5500" b="1"/>
            </a:lvl8pPr>
            <a:lvl9pPr marL="12540082" indent="0">
              <a:buNone/>
              <a:defRPr sz="5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722092" y="6959600"/>
            <a:ext cx="14550390" cy="12644122"/>
          </a:xfrm>
        </p:spPr>
        <p:txBody>
          <a:bodyPr/>
          <a:lstStyle>
            <a:lvl1pPr>
              <a:defRPr sz="8200"/>
            </a:lvl1pPr>
            <a:lvl2pPr>
              <a:defRPr sz="6900"/>
            </a:lvl2pPr>
            <a:lvl3pPr>
              <a:defRPr sz="6200"/>
            </a:lvl3pPr>
            <a:lvl4pPr>
              <a:defRPr sz="5500"/>
            </a:lvl4pPr>
            <a:lvl5pPr>
              <a:defRPr sz="5500"/>
            </a:lvl5pPr>
            <a:lvl6pPr>
              <a:defRPr sz="5500"/>
            </a:lvl6pPr>
            <a:lvl7pPr>
              <a:defRPr sz="5500"/>
            </a:lvl7pPr>
            <a:lvl8pPr>
              <a:defRPr sz="5500"/>
            </a:lvl8pPr>
            <a:lvl9pPr>
              <a:defRPr sz="5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E6C8-4254-40F5-9B20-812B7720F0F6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433B-CF97-4945-B290-AC486A5E6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E6C8-4254-40F5-9B20-812B7720F0F6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433B-CF97-4945-B290-AC486A5E6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E6C8-4254-40F5-9B20-812B7720F0F6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433B-CF97-4945-B290-AC486A5E6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2" y="873760"/>
            <a:ext cx="10829927" cy="3718560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180" y="873761"/>
            <a:ext cx="18402300" cy="18729962"/>
          </a:xfrm>
        </p:spPr>
        <p:txBody>
          <a:bodyPr/>
          <a:lstStyle>
            <a:lvl1pPr>
              <a:defRPr sz="11000"/>
            </a:lvl1pPr>
            <a:lvl2pPr>
              <a:defRPr sz="9600"/>
            </a:lvl2pPr>
            <a:lvl3pPr>
              <a:defRPr sz="8200"/>
            </a:lvl3pPr>
            <a:lvl4pPr>
              <a:defRPr sz="6900"/>
            </a:lvl4pPr>
            <a:lvl5pPr>
              <a:defRPr sz="6900"/>
            </a:lvl5pPr>
            <a:lvl6pPr>
              <a:defRPr sz="6900"/>
            </a:lvl6pPr>
            <a:lvl7pPr>
              <a:defRPr sz="6900"/>
            </a:lvl7pPr>
            <a:lvl8pPr>
              <a:defRPr sz="6900"/>
            </a:lvl8pPr>
            <a:lvl9pPr>
              <a:defRPr sz="6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2" y="4592321"/>
            <a:ext cx="10829927" cy="15011402"/>
          </a:xfrm>
        </p:spPr>
        <p:txBody>
          <a:bodyPr/>
          <a:lstStyle>
            <a:lvl1pPr marL="0" indent="0">
              <a:buNone/>
              <a:defRPr sz="4800"/>
            </a:lvl1pPr>
            <a:lvl2pPr marL="1567510" indent="0">
              <a:buNone/>
              <a:defRPr sz="4100"/>
            </a:lvl2pPr>
            <a:lvl3pPr marL="3135020" indent="0">
              <a:buNone/>
              <a:defRPr sz="3400"/>
            </a:lvl3pPr>
            <a:lvl4pPr marL="4702531" indent="0">
              <a:buNone/>
              <a:defRPr sz="3100"/>
            </a:lvl4pPr>
            <a:lvl5pPr marL="6270041" indent="0">
              <a:buNone/>
              <a:defRPr sz="3100"/>
            </a:lvl5pPr>
            <a:lvl6pPr marL="7837551" indent="0">
              <a:buNone/>
              <a:defRPr sz="3100"/>
            </a:lvl6pPr>
            <a:lvl7pPr marL="9405061" indent="0">
              <a:buNone/>
              <a:defRPr sz="3100"/>
            </a:lvl7pPr>
            <a:lvl8pPr marL="10972571" indent="0">
              <a:buNone/>
              <a:defRPr sz="3100"/>
            </a:lvl8pPr>
            <a:lvl9pPr marL="12540082" indent="0">
              <a:buNone/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E6C8-4254-40F5-9B20-812B7720F0F6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433B-CF97-4945-B290-AC486A5E6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237" y="15361920"/>
            <a:ext cx="19751040" cy="1813562"/>
          </a:xfrm>
        </p:spPr>
        <p:txBody>
          <a:bodyPr anchor="b"/>
          <a:lstStyle>
            <a:lvl1pPr algn="l">
              <a:defRPr sz="69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452237" y="1960880"/>
            <a:ext cx="19751040" cy="13167360"/>
          </a:xfrm>
        </p:spPr>
        <p:txBody>
          <a:bodyPr/>
          <a:lstStyle>
            <a:lvl1pPr marL="0" indent="0">
              <a:buNone/>
              <a:defRPr sz="11000"/>
            </a:lvl1pPr>
            <a:lvl2pPr marL="1567510" indent="0">
              <a:buNone/>
              <a:defRPr sz="9600"/>
            </a:lvl2pPr>
            <a:lvl3pPr marL="3135020" indent="0">
              <a:buNone/>
              <a:defRPr sz="8200"/>
            </a:lvl3pPr>
            <a:lvl4pPr marL="4702531" indent="0">
              <a:buNone/>
              <a:defRPr sz="6900"/>
            </a:lvl4pPr>
            <a:lvl5pPr marL="6270041" indent="0">
              <a:buNone/>
              <a:defRPr sz="6900"/>
            </a:lvl5pPr>
            <a:lvl6pPr marL="7837551" indent="0">
              <a:buNone/>
              <a:defRPr sz="6900"/>
            </a:lvl6pPr>
            <a:lvl7pPr marL="9405061" indent="0">
              <a:buNone/>
              <a:defRPr sz="6900"/>
            </a:lvl7pPr>
            <a:lvl8pPr marL="10972571" indent="0">
              <a:buNone/>
              <a:defRPr sz="6900"/>
            </a:lvl8pPr>
            <a:lvl9pPr marL="12540082" indent="0">
              <a:buNone/>
              <a:defRPr sz="6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2237" y="17175482"/>
            <a:ext cx="19751040" cy="2575558"/>
          </a:xfrm>
        </p:spPr>
        <p:txBody>
          <a:bodyPr/>
          <a:lstStyle>
            <a:lvl1pPr marL="0" indent="0">
              <a:buNone/>
              <a:defRPr sz="4800"/>
            </a:lvl1pPr>
            <a:lvl2pPr marL="1567510" indent="0">
              <a:buNone/>
              <a:defRPr sz="4100"/>
            </a:lvl2pPr>
            <a:lvl3pPr marL="3135020" indent="0">
              <a:buNone/>
              <a:defRPr sz="3400"/>
            </a:lvl3pPr>
            <a:lvl4pPr marL="4702531" indent="0">
              <a:buNone/>
              <a:defRPr sz="3100"/>
            </a:lvl4pPr>
            <a:lvl5pPr marL="6270041" indent="0">
              <a:buNone/>
              <a:defRPr sz="3100"/>
            </a:lvl5pPr>
            <a:lvl6pPr marL="7837551" indent="0">
              <a:buNone/>
              <a:defRPr sz="3100"/>
            </a:lvl6pPr>
            <a:lvl7pPr marL="9405061" indent="0">
              <a:buNone/>
              <a:defRPr sz="3100"/>
            </a:lvl7pPr>
            <a:lvl8pPr marL="10972571" indent="0">
              <a:buNone/>
              <a:defRPr sz="3100"/>
            </a:lvl8pPr>
            <a:lvl9pPr marL="12540082" indent="0">
              <a:buNone/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E6C8-4254-40F5-9B20-812B7720F0F6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CE433B-CF97-4945-B290-AC486A5E6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9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5920" y="878842"/>
            <a:ext cx="29626560" cy="3657600"/>
          </a:xfrm>
          <a:prstGeom prst="rect">
            <a:avLst/>
          </a:prstGeom>
        </p:spPr>
        <p:txBody>
          <a:bodyPr vert="horz" lIns="313502" tIns="156751" rIns="313502" bIns="15675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5920" y="5120641"/>
            <a:ext cx="29626560" cy="14483082"/>
          </a:xfrm>
          <a:prstGeom prst="rect">
            <a:avLst/>
          </a:prstGeom>
        </p:spPr>
        <p:txBody>
          <a:bodyPr vert="horz" lIns="313502" tIns="156751" rIns="313502" bIns="15675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45920" y="20340322"/>
            <a:ext cx="76809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l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EE6C8-4254-40F5-9B20-812B7720F0F6}" type="datetimeFigureOut">
              <a:rPr lang="en-US" smtClean="0"/>
              <a:pPr/>
              <a:t>3/4/2010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47120" y="20340322"/>
            <a:ext cx="104241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ctr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591520" y="20340322"/>
            <a:ext cx="7680960" cy="1168400"/>
          </a:xfrm>
          <a:prstGeom prst="rect">
            <a:avLst/>
          </a:prstGeom>
        </p:spPr>
        <p:txBody>
          <a:bodyPr vert="horz" lIns="313502" tIns="156751" rIns="313502" bIns="156751" rtlCol="0" anchor="ctr"/>
          <a:lstStyle>
            <a:lvl1pPr algn="r">
              <a:defRPr sz="4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433B-CF97-4945-B290-AC486A5E61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135020" rtl="0" eaLnBrk="1" latinLnBrk="0" hangingPunct="1">
        <a:spcBef>
          <a:spcPct val="0"/>
        </a:spcBef>
        <a:buNone/>
        <a:defRPr sz="1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75633" indent="-1175633" algn="l" defTabSz="3135020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1pPr>
      <a:lvl2pPr marL="2547204" indent="-979694" algn="l" defTabSz="3135020" rtl="0" eaLnBrk="1" latinLnBrk="0" hangingPunct="1">
        <a:spcBef>
          <a:spcPct val="20000"/>
        </a:spcBef>
        <a:buFont typeface="Arial" pitchFamily="34" charset="0"/>
        <a:buChar char="–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3918776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286" indent="-783755" algn="l" defTabSz="3135020" rtl="0" eaLnBrk="1" latinLnBrk="0" hangingPunct="1">
        <a:spcBef>
          <a:spcPct val="20000"/>
        </a:spcBef>
        <a:buFont typeface="Arial" pitchFamily="34" charset="0"/>
        <a:buChar char="–"/>
        <a:defRPr sz="6900" kern="1200">
          <a:solidFill>
            <a:schemeClr val="tx1"/>
          </a:solidFill>
          <a:latin typeface="+mn-lt"/>
          <a:ea typeface="+mn-ea"/>
          <a:cs typeface="+mn-cs"/>
        </a:defRPr>
      </a:lvl4pPr>
      <a:lvl5pPr marL="7053796" indent="-783755" algn="l" defTabSz="3135020" rtl="0" eaLnBrk="1" latinLnBrk="0" hangingPunct="1">
        <a:spcBef>
          <a:spcPct val="20000"/>
        </a:spcBef>
        <a:buFont typeface="Arial" pitchFamily="34" charset="0"/>
        <a:buChar char="»"/>
        <a:defRPr sz="6900" kern="1200">
          <a:solidFill>
            <a:schemeClr val="tx1"/>
          </a:solidFill>
          <a:latin typeface="+mn-lt"/>
          <a:ea typeface="+mn-ea"/>
          <a:cs typeface="+mn-cs"/>
        </a:defRPr>
      </a:lvl5pPr>
      <a:lvl6pPr marL="8621306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6pPr>
      <a:lvl7pPr marL="10188816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7pPr>
      <a:lvl8pPr marL="11756327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8pPr>
      <a:lvl9pPr marL="13323837" indent="-783755" algn="l" defTabSz="3135020" rtl="0" eaLnBrk="1" latinLnBrk="0" hangingPunct="1">
        <a:spcBef>
          <a:spcPct val="20000"/>
        </a:spcBef>
        <a:buFont typeface="Arial" pitchFamily="34" charset="0"/>
        <a:buChar char="•"/>
        <a:defRPr sz="6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1pPr>
      <a:lvl2pPr marL="1567510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2pPr>
      <a:lvl3pPr marL="3135020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3pPr>
      <a:lvl4pPr marL="470253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4pPr>
      <a:lvl5pPr marL="627004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5pPr>
      <a:lvl6pPr marL="783755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6pPr>
      <a:lvl7pPr marL="940506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571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8pPr>
      <a:lvl9pPr marL="12540082" algn="l" defTabSz="3135020" rtl="0" eaLnBrk="1" latinLnBrk="0" hangingPunct="1">
        <a:defRPr sz="6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Morning glories CROPPED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12496800"/>
            <a:ext cx="14429232" cy="8915400"/>
          </a:xfrm>
          <a:prstGeom prst="rect">
            <a:avLst/>
          </a:prstGeom>
        </p:spPr>
      </p:pic>
      <p:grpSp>
        <p:nvGrpSpPr>
          <p:cNvPr id="2" name="Group 22"/>
          <p:cNvGrpSpPr/>
          <p:nvPr/>
        </p:nvGrpSpPr>
        <p:grpSpPr>
          <a:xfrm>
            <a:off x="0" y="381003"/>
            <a:ext cx="32918400" cy="2585083"/>
            <a:chOff x="2819400" y="0"/>
            <a:chExt cx="27355800" cy="2585084"/>
          </a:xfrm>
        </p:grpSpPr>
        <p:sp>
          <p:nvSpPr>
            <p:cNvPr id="16" name="TextBox 15"/>
            <p:cNvSpPr txBox="1"/>
            <p:nvPr/>
          </p:nvSpPr>
          <p:spPr>
            <a:xfrm>
              <a:off x="2819400" y="0"/>
              <a:ext cx="27355800" cy="1892827"/>
            </a:xfrm>
            <a:prstGeom prst="rect">
              <a:avLst/>
            </a:prstGeom>
            <a:solidFill>
              <a:srgbClr val="E6E3D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700" b="1" dirty="0"/>
                <a:t>Four Florida Ecosystems for You to Explore!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19400" y="1600199"/>
              <a:ext cx="27355800" cy="984885"/>
            </a:xfrm>
            <a:prstGeom prst="rect">
              <a:avLst/>
            </a:prstGeom>
            <a:solidFill>
              <a:srgbClr val="E6E3D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800" b="1" spc="401" dirty="0">
                  <a:latin typeface="+mj-lt"/>
                </a:rPr>
                <a:t>Nature Trails of UF’s Natural Area Teaching Laboratory (NATL)</a:t>
              </a:r>
            </a:p>
          </p:txBody>
        </p:sp>
      </p:grpSp>
      <p:grpSp>
        <p:nvGrpSpPr>
          <p:cNvPr id="3" name="Group 24"/>
          <p:cNvGrpSpPr/>
          <p:nvPr/>
        </p:nvGrpSpPr>
        <p:grpSpPr>
          <a:xfrm>
            <a:off x="16535400" y="12496800"/>
            <a:ext cx="14401800" cy="8915402"/>
            <a:chOff x="16535400" y="11963400"/>
            <a:chExt cx="13970000" cy="8382000"/>
          </a:xfrm>
        </p:grpSpPr>
        <p:pic>
          <p:nvPicPr>
            <p:cNvPr id="17" name="Picture 16" descr="SEEP boardwalk trail with cabbage palm CROPPED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35400" y="11963400"/>
              <a:ext cx="13970000" cy="83820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6535400" y="12254948"/>
              <a:ext cx="7317618" cy="1368936"/>
            </a:xfrm>
            <a:prstGeom prst="rect">
              <a:avLst/>
            </a:prstGeom>
            <a:solidFill>
              <a:srgbClr val="E6E3D2"/>
            </a:solidFill>
          </p:spPr>
          <p:txBody>
            <a:bodyPr wrap="square" rtlCol="0">
              <a:spAutoFit/>
            </a:bodyPr>
            <a:lstStyle/>
            <a:p>
              <a:r>
                <a:rPr lang="en-US" sz="5800" b="1" dirty="0" smtClean="0"/>
                <a:t>SEEP</a:t>
              </a:r>
              <a:r>
                <a:rPr lang="en-US" sz="5400" dirty="0" smtClean="0"/>
                <a:t> </a:t>
              </a:r>
              <a:r>
                <a:rPr lang="en-US" sz="5800" b="1" dirty="0" smtClean="0"/>
                <a:t>Trail </a:t>
              </a:r>
              <a:r>
                <a:rPr lang="en-US" sz="5200" dirty="0" smtClean="0"/>
                <a:t>(wetlands) </a:t>
              </a:r>
              <a:endParaRPr lang="en-US" sz="5200" b="1" dirty="0" smtClean="0"/>
            </a:p>
            <a:p>
              <a:r>
                <a:rPr lang="en-US" sz="2700" b="1" dirty="0" smtClean="0"/>
                <a:t>(</a:t>
              </a:r>
              <a:r>
                <a:rPr lang="en-US" sz="2700" b="1" dirty="0"/>
                <a:t>3/4 mi</a:t>
              </a:r>
              <a:r>
                <a:rPr lang="en-US" sz="2700" b="1" dirty="0" smtClean="0"/>
                <a:t>.) - Follow </a:t>
              </a:r>
              <a:r>
                <a:rPr lang="en-US" sz="2700" b="1" dirty="0"/>
                <a:t>signs or start at Natural Area Park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981200" y="12877799"/>
            <a:ext cx="4495801" cy="1400383"/>
          </a:xfrm>
          <a:prstGeom prst="rect">
            <a:avLst/>
          </a:prstGeom>
          <a:solidFill>
            <a:srgbClr val="E6E3D2"/>
          </a:solidFill>
        </p:spPr>
        <p:txBody>
          <a:bodyPr wrap="square" rtlCol="0">
            <a:spAutoFit/>
          </a:bodyPr>
          <a:lstStyle/>
          <a:p>
            <a:r>
              <a:rPr lang="en-US" sz="5800" b="1" dirty="0"/>
              <a:t>Old Field Trail </a:t>
            </a:r>
          </a:p>
          <a:p>
            <a:r>
              <a:rPr lang="en-US" sz="2700" b="1" dirty="0"/>
              <a:t>(1/4 mi.) - 200 ft. to trailhead</a:t>
            </a:r>
            <a:endParaRPr lang="en-US" sz="2700" b="1" dirty="0">
              <a:ln w="18415" cmpd="sng">
                <a:solidFill>
                  <a:schemeClr val="tx1"/>
                </a:solidFill>
                <a:prstDash val="solid"/>
              </a:ln>
            </a:endParaRPr>
          </a:p>
        </p:txBody>
      </p:sp>
      <p:grpSp>
        <p:nvGrpSpPr>
          <p:cNvPr id="5" name="Group 23"/>
          <p:cNvGrpSpPr/>
          <p:nvPr/>
        </p:nvGrpSpPr>
        <p:grpSpPr>
          <a:xfrm>
            <a:off x="1981200" y="3429000"/>
            <a:ext cx="14427202" cy="8915402"/>
            <a:chOff x="2435998" y="11963400"/>
            <a:chExt cx="13972402" cy="8382000"/>
          </a:xfrm>
        </p:grpSpPr>
        <p:pic>
          <p:nvPicPr>
            <p:cNvPr id="18" name="Picture 17" descr="Upland pine with Kiosk CROPPED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38400" y="11963400"/>
              <a:ext cx="13970000" cy="83820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2435998" y="12254948"/>
              <a:ext cx="5313449" cy="1339496"/>
            </a:xfrm>
            <a:prstGeom prst="rect">
              <a:avLst/>
            </a:prstGeom>
            <a:solidFill>
              <a:srgbClr val="E6E3D2"/>
            </a:solidFill>
          </p:spPr>
          <p:txBody>
            <a:bodyPr wrap="square" rtlCol="0">
              <a:spAutoFit/>
            </a:bodyPr>
            <a:lstStyle/>
            <a:p>
              <a:r>
                <a:rPr lang="en-US" sz="5800" b="1" dirty="0"/>
                <a:t>Upland Pine Trail </a:t>
              </a:r>
            </a:p>
            <a:p>
              <a:r>
                <a:rPr lang="en-US" sz="2700" b="1" dirty="0"/>
                <a:t>(1/4 mi.) - 200 ft. to trailhead</a:t>
              </a:r>
              <a:endParaRPr lang="en-US" sz="2700" dirty="0">
                <a:ln w="18415" cmpd="sng">
                  <a:solidFill>
                    <a:schemeClr val="tx1"/>
                  </a:solidFill>
                  <a:prstDash val="solid"/>
                </a:ln>
              </a:endParaRPr>
            </a:p>
          </p:txBody>
        </p:sp>
      </p:grpSp>
      <p:grpSp>
        <p:nvGrpSpPr>
          <p:cNvPr id="6" name="Group 25"/>
          <p:cNvGrpSpPr/>
          <p:nvPr/>
        </p:nvGrpSpPr>
        <p:grpSpPr>
          <a:xfrm>
            <a:off x="16535400" y="3429000"/>
            <a:ext cx="14401800" cy="8915400"/>
            <a:chOff x="16535400" y="3429000"/>
            <a:chExt cx="13944600" cy="8356141"/>
          </a:xfrm>
        </p:grpSpPr>
        <p:pic>
          <p:nvPicPr>
            <p:cNvPr id="20" name="Picture 19" descr="Hammock trail, Elizabeth with pine horizontal CROPPED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35400" y="3429000"/>
              <a:ext cx="13944600" cy="8356141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6535400" y="3715511"/>
              <a:ext cx="8558590" cy="1316356"/>
            </a:xfrm>
            <a:prstGeom prst="rect">
              <a:avLst/>
            </a:prstGeom>
            <a:solidFill>
              <a:srgbClr val="E6E3D2"/>
            </a:solidFill>
            <a:ln>
              <a:solidFill>
                <a:schemeClr val="bg2">
                  <a:lumMod val="9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5800" b="1" dirty="0"/>
                <a:t>Hammock Trail </a:t>
              </a:r>
              <a:endParaRPr lang="en-US" sz="5800" b="1" dirty="0" smtClean="0"/>
            </a:p>
            <a:p>
              <a:r>
                <a:rPr lang="en-US" sz="2700" b="1" dirty="0" smtClean="0"/>
                <a:t>(</a:t>
              </a:r>
              <a:r>
                <a:rPr lang="en-US" sz="2700" b="1" dirty="0"/>
                <a:t>1/4 mi</a:t>
              </a:r>
              <a:r>
                <a:rPr lang="en-US" sz="2700" b="1" dirty="0" smtClean="0"/>
                <a:t>.) - Begins </a:t>
              </a:r>
              <a:r>
                <a:rPr lang="en-US" sz="2700" b="1" dirty="0"/>
                <a:t>where Upland Pine and Old Field Trails end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79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UF/IFAS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IFAS Entomology Computer Teaching Lab</dc:creator>
  <cp:lastModifiedBy>Walker's Lab</cp:lastModifiedBy>
  <cp:revision>13</cp:revision>
  <dcterms:created xsi:type="dcterms:W3CDTF">2010-03-01T21:38:25Z</dcterms:created>
  <dcterms:modified xsi:type="dcterms:W3CDTF">2010-03-04T21:31:20Z</dcterms:modified>
</cp:coreProperties>
</file>