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32808863" cy="21836063"/>
  <p:notesSz cx="6858000" cy="9144000"/>
  <p:defaultTextStyle>
    <a:defPPr>
      <a:defRPr lang="en-US"/>
    </a:defPPr>
    <a:lvl1pPr marL="0" algn="l" defTabSz="2973384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1pPr>
    <a:lvl2pPr marL="1486692" algn="l" defTabSz="2973384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2pPr>
    <a:lvl3pPr marL="2973384" algn="l" defTabSz="2973384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3pPr>
    <a:lvl4pPr marL="4460077" algn="l" defTabSz="2973384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4pPr>
    <a:lvl5pPr marL="5946769" algn="l" defTabSz="2973384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5pPr>
    <a:lvl6pPr marL="7433461" algn="l" defTabSz="2973384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6pPr>
    <a:lvl7pPr marL="8920153" algn="l" defTabSz="2973384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7pPr>
    <a:lvl8pPr marL="10406846" algn="l" defTabSz="2973384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8pPr>
    <a:lvl9pPr marL="11893538" algn="l" defTabSz="2973384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78">
          <p15:clr>
            <a:srgbClr val="A4A3A4"/>
          </p15:clr>
        </p15:guide>
        <p15:guide id="2" pos="103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9E2"/>
    <a:srgbClr val="8AC9DA"/>
    <a:srgbClr val="BCD0FC"/>
    <a:srgbClr val="6AC6FE"/>
    <a:srgbClr val="FBDD93"/>
    <a:srgbClr val="9EBDFC"/>
    <a:srgbClr val="6FADD7"/>
    <a:srgbClr val="FFF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2229" autoAdjust="0"/>
  </p:normalViewPr>
  <p:slideViewPr>
    <p:cSldViewPr>
      <p:cViewPr varScale="1">
        <p:scale>
          <a:sx n="42" d="100"/>
          <a:sy n="42" d="100"/>
        </p:scale>
        <p:origin x="468" y="0"/>
      </p:cViewPr>
      <p:guideLst>
        <p:guide orient="horz" pos="6878"/>
        <p:guide pos="103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6CFE4-E83F-4AB1-81A2-D134AA7FE135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1143000"/>
            <a:ext cx="4635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1FA4E-A56E-4924-ACBD-219B92005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0665" y="6783335"/>
            <a:ext cx="27887534" cy="468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1330" y="12373769"/>
            <a:ext cx="22966204" cy="55803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3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60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6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33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2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06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93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64D-690A-469C-B30B-D0DF0243C387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A5D0-B25F-43CE-B8CC-DD3BB0124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64D-690A-469C-B30B-D0DF0243C387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A5D0-B25F-43CE-B8CC-DD3BB0124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786426" y="874457"/>
            <a:ext cx="7381994" cy="186314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0443" y="874457"/>
            <a:ext cx="21599168" cy="186314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64D-690A-469C-B30B-D0DF0243C387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A5D0-B25F-43CE-B8CC-DD3BB0124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64D-690A-469C-B30B-D0DF0243C387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A5D0-B25F-43CE-B8CC-DD3BB0124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674" y="14031694"/>
            <a:ext cx="27887534" cy="433688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1674" y="9255056"/>
            <a:ext cx="27887534" cy="4776637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6692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2pPr>
            <a:lvl3pPr marL="2973384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60077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46769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33461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20153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406846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93538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64D-690A-469C-B30B-D0DF0243C387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A5D0-B25F-43CE-B8CC-DD3BB0124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0443" y="5095082"/>
            <a:ext cx="14490581" cy="14410793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5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77839" y="5095082"/>
            <a:ext cx="14490581" cy="14410793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5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64D-690A-469C-B30B-D0DF0243C387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A5D0-B25F-43CE-B8CC-DD3BB0124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0444" y="4887843"/>
            <a:ext cx="14496279" cy="2037020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6692" indent="0">
              <a:buNone/>
              <a:defRPr sz="6500" b="1"/>
            </a:lvl2pPr>
            <a:lvl3pPr marL="2973384" indent="0">
              <a:buNone/>
              <a:defRPr sz="5900" b="1"/>
            </a:lvl3pPr>
            <a:lvl4pPr marL="4460077" indent="0">
              <a:buNone/>
              <a:defRPr sz="5200" b="1"/>
            </a:lvl4pPr>
            <a:lvl5pPr marL="5946769" indent="0">
              <a:buNone/>
              <a:defRPr sz="5200" b="1"/>
            </a:lvl5pPr>
            <a:lvl6pPr marL="7433461" indent="0">
              <a:buNone/>
              <a:defRPr sz="5200" b="1"/>
            </a:lvl6pPr>
            <a:lvl7pPr marL="8920153" indent="0">
              <a:buNone/>
              <a:defRPr sz="5200" b="1"/>
            </a:lvl7pPr>
            <a:lvl8pPr marL="10406846" indent="0">
              <a:buNone/>
              <a:defRPr sz="5200" b="1"/>
            </a:lvl8pPr>
            <a:lvl9pPr marL="11893538" indent="0">
              <a:buNone/>
              <a:defRPr sz="5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444" y="6924864"/>
            <a:ext cx="14496279" cy="12581011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6448" y="4887843"/>
            <a:ext cx="14501974" cy="2037020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6692" indent="0">
              <a:buNone/>
              <a:defRPr sz="6500" b="1"/>
            </a:lvl2pPr>
            <a:lvl3pPr marL="2973384" indent="0">
              <a:buNone/>
              <a:defRPr sz="5900" b="1"/>
            </a:lvl3pPr>
            <a:lvl4pPr marL="4460077" indent="0">
              <a:buNone/>
              <a:defRPr sz="5200" b="1"/>
            </a:lvl4pPr>
            <a:lvl5pPr marL="5946769" indent="0">
              <a:buNone/>
              <a:defRPr sz="5200" b="1"/>
            </a:lvl5pPr>
            <a:lvl6pPr marL="7433461" indent="0">
              <a:buNone/>
              <a:defRPr sz="5200" b="1"/>
            </a:lvl6pPr>
            <a:lvl7pPr marL="8920153" indent="0">
              <a:buNone/>
              <a:defRPr sz="5200" b="1"/>
            </a:lvl7pPr>
            <a:lvl8pPr marL="10406846" indent="0">
              <a:buNone/>
              <a:defRPr sz="5200" b="1"/>
            </a:lvl8pPr>
            <a:lvl9pPr marL="11893538" indent="0">
              <a:buNone/>
              <a:defRPr sz="5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6448" y="6924864"/>
            <a:ext cx="14501974" cy="12581011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64D-690A-469C-B30B-D0DF0243C387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A5D0-B25F-43CE-B8CC-DD3BB0124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64D-690A-469C-B30B-D0DF0243C387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A5D0-B25F-43CE-B8CC-DD3BB0124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64D-690A-469C-B30B-D0DF0243C387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A5D0-B25F-43CE-B8CC-DD3BB0124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447" y="869399"/>
            <a:ext cx="10793890" cy="370000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7354" y="869400"/>
            <a:ext cx="18341066" cy="18636475"/>
          </a:xfrm>
        </p:spPr>
        <p:txBody>
          <a:bodyPr/>
          <a:lstStyle>
            <a:lvl1pPr>
              <a:defRPr sz="10400"/>
            </a:lvl1pPr>
            <a:lvl2pPr>
              <a:defRPr sz="91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0447" y="4569400"/>
            <a:ext cx="10793890" cy="14936475"/>
          </a:xfrm>
        </p:spPr>
        <p:txBody>
          <a:bodyPr/>
          <a:lstStyle>
            <a:lvl1pPr marL="0" indent="0">
              <a:buNone/>
              <a:defRPr sz="4600"/>
            </a:lvl1pPr>
            <a:lvl2pPr marL="1486692" indent="0">
              <a:buNone/>
              <a:defRPr sz="3900"/>
            </a:lvl2pPr>
            <a:lvl3pPr marL="2973384" indent="0">
              <a:buNone/>
              <a:defRPr sz="3200"/>
            </a:lvl3pPr>
            <a:lvl4pPr marL="4460077" indent="0">
              <a:buNone/>
              <a:defRPr sz="2900"/>
            </a:lvl4pPr>
            <a:lvl5pPr marL="5946769" indent="0">
              <a:buNone/>
              <a:defRPr sz="2900"/>
            </a:lvl5pPr>
            <a:lvl6pPr marL="7433461" indent="0">
              <a:buNone/>
              <a:defRPr sz="2900"/>
            </a:lvl6pPr>
            <a:lvl7pPr marL="8920153" indent="0">
              <a:buNone/>
              <a:defRPr sz="2900"/>
            </a:lvl7pPr>
            <a:lvl8pPr marL="10406846" indent="0">
              <a:buNone/>
              <a:defRPr sz="2900"/>
            </a:lvl8pPr>
            <a:lvl9pPr marL="11893538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64D-690A-469C-B30B-D0DF0243C387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A5D0-B25F-43CE-B8CC-DD3BB0124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767" y="15285245"/>
            <a:ext cx="19685318" cy="180451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30767" y="1951092"/>
            <a:ext cx="19685318" cy="13101638"/>
          </a:xfrm>
        </p:spPr>
        <p:txBody>
          <a:bodyPr/>
          <a:lstStyle>
            <a:lvl1pPr marL="0" indent="0">
              <a:buNone/>
              <a:defRPr sz="10400"/>
            </a:lvl1pPr>
            <a:lvl2pPr marL="1486692" indent="0">
              <a:buNone/>
              <a:defRPr sz="9100"/>
            </a:lvl2pPr>
            <a:lvl3pPr marL="2973384" indent="0">
              <a:buNone/>
              <a:defRPr sz="7800"/>
            </a:lvl3pPr>
            <a:lvl4pPr marL="4460077" indent="0">
              <a:buNone/>
              <a:defRPr sz="6500"/>
            </a:lvl4pPr>
            <a:lvl5pPr marL="5946769" indent="0">
              <a:buNone/>
              <a:defRPr sz="6500"/>
            </a:lvl5pPr>
            <a:lvl6pPr marL="7433461" indent="0">
              <a:buNone/>
              <a:defRPr sz="6500"/>
            </a:lvl6pPr>
            <a:lvl7pPr marL="8920153" indent="0">
              <a:buNone/>
              <a:defRPr sz="6500"/>
            </a:lvl7pPr>
            <a:lvl8pPr marL="10406846" indent="0">
              <a:buNone/>
              <a:defRPr sz="6500"/>
            </a:lvl8pPr>
            <a:lvl9pPr marL="11893538" indent="0">
              <a:buNone/>
              <a:defRPr sz="6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0767" y="17089755"/>
            <a:ext cx="19685318" cy="2562703"/>
          </a:xfrm>
        </p:spPr>
        <p:txBody>
          <a:bodyPr/>
          <a:lstStyle>
            <a:lvl1pPr marL="0" indent="0">
              <a:buNone/>
              <a:defRPr sz="4600"/>
            </a:lvl1pPr>
            <a:lvl2pPr marL="1486692" indent="0">
              <a:buNone/>
              <a:defRPr sz="3900"/>
            </a:lvl2pPr>
            <a:lvl3pPr marL="2973384" indent="0">
              <a:buNone/>
              <a:defRPr sz="3200"/>
            </a:lvl3pPr>
            <a:lvl4pPr marL="4460077" indent="0">
              <a:buNone/>
              <a:defRPr sz="2900"/>
            </a:lvl4pPr>
            <a:lvl5pPr marL="5946769" indent="0">
              <a:buNone/>
              <a:defRPr sz="2900"/>
            </a:lvl5pPr>
            <a:lvl6pPr marL="7433461" indent="0">
              <a:buNone/>
              <a:defRPr sz="2900"/>
            </a:lvl6pPr>
            <a:lvl7pPr marL="8920153" indent="0">
              <a:buNone/>
              <a:defRPr sz="2900"/>
            </a:lvl7pPr>
            <a:lvl8pPr marL="10406846" indent="0">
              <a:buNone/>
              <a:defRPr sz="2900"/>
            </a:lvl8pPr>
            <a:lvl9pPr marL="11893538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64D-690A-469C-B30B-D0DF0243C387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A5D0-B25F-43CE-B8CC-DD3BB0124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0443" y="874455"/>
            <a:ext cx="29527977" cy="3639344"/>
          </a:xfrm>
          <a:prstGeom prst="rect">
            <a:avLst/>
          </a:prstGeom>
        </p:spPr>
        <p:txBody>
          <a:bodyPr vert="horz" lIns="297338" tIns="148669" rIns="297338" bIns="1486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0443" y="5095082"/>
            <a:ext cx="29527977" cy="14410793"/>
          </a:xfrm>
          <a:prstGeom prst="rect">
            <a:avLst/>
          </a:prstGeom>
        </p:spPr>
        <p:txBody>
          <a:bodyPr vert="horz" lIns="297338" tIns="148669" rIns="297338" bIns="1486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0443" y="20238798"/>
            <a:ext cx="7655401" cy="1162568"/>
          </a:xfrm>
          <a:prstGeom prst="rect">
            <a:avLst/>
          </a:prstGeom>
        </p:spPr>
        <p:txBody>
          <a:bodyPr vert="horz" lIns="297338" tIns="148669" rIns="297338" bIns="148669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9264D-690A-469C-B30B-D0DF0243C387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9695" y="20238798"/>
            <a:ext cx="10389473" cy="1162568"/>
          </a:xfrm>
          <a:prstGeom prst="rect">
            <a:avLst/>
          </a:prstGeom>
        </p:spPr>
        <p:txBody>
          <a:bodyPr vert="horz" lIns="297338" tIns="148669" rIns="297338" bIns="148669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13019" y="20238798"/>
            <a:ext cx="7655401" cy="1162568"/>
          </a:xfrm>
          <a:prstGeom prst="rect">
            <a:avLst/>
          </a:prstGeom>
        </p:spPr>
        <p:txBody>
          <a:bodyPr vert="horz" lIns="297338" tIns="148669" rIns="297338" bIns="148669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EA5D0-B25F-43CE-B8CC-DD3BB0124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73384" rtl="0" eaLnBrk="1" latinLnBrk="0" hangingPunct="1">
        <a:spcBef>
          <a:spcPct val="0"/>
        </a:spcBef>
        <a:buNone/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5020" indent="-1115020" algn="l" defTabSz="2973384" rtl="0" eaLnBrk="1" latinLnBrk="0" hangingPunct="1">
        <a:spcBef>
          <a:spcPct val="20000"/>
        </a:spcBef>
        <a:buFont typeface="Arial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5874" indent="-929182" algn="l" defTabSz="2973384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3716731" indent="-743346" algn="l" defTabSz="29733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203423" indent="-743346" algn="l" defTabSz="2973384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90115" indent="-743346" algn="l" defTabSz="2973384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6807" indent="-743346" algn="l" defTabSz="2973384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63499" indent="-743346" algn="l" defTabSz="2973384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50192" indent="-743346" algn="l" defTabSz="2973384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36884" indent="-743346" algn="l" defTabSz="2973384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73384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692" algn="l" defTabSz="2973384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973384" algn="l" defTabSz="2973384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3pPr>
      <a:lvl4pPr marL="4460077" algn="l" defTabSz="2973384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4pPr>
      <a:lvl5pPr marL="5946769" algn="l" defTabSz="2973384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5pPr>
      <a:lvl6pPr marL="7433461" algn="l" defTabSz="2973384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6pPr>
      <a:lvl7pPr marL="8920153" algn="l" defTabSz="2973384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7pPr>
      <a:lvl8pPr marL="10406846" algn="l" defTabSz="2973384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8pPr>
      <a:lvl9pPr marL="11893538" algn="l" defTabSz="2973384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584242-3174-44D7-9D8A-8DE641314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89"/>
            <a:ext cx="32808863" cy="224748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52B3E9-D53D-451A-9C3A-A9B7FA0E3CC7}"/>
              </a:ext>
            </a:extLst>
          </p:cNvPr>
          <p:cNvSpPr txBox="1"/>
          <p:nvPr/>
        </p:nvSpPr>
        <p:spPr>
          <a:xfrm>
            <a:off x="11004000" y="8974903"/>
            <a:ext cx="10655767" cy="751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BCD0FC"/>
                </a:solidFill>
                <a:latin typeface="Palatino Linotype" pitchFamily="18" charset="0"/>
              </a:rPr>
              <a:t>What are Wetland Birds?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Palatino Linotype" pitchFamily="18" charset="0"/>
              </a:rPr>
              <a:t>These are birds that rely on wetland habitats for feeding and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breeding. </a:t>
            </a:r>
            <a:r>
              <a:rPr lang="en-US" sz="2800" dirty="0">
                <a:solidFill>
                  <a:schemeClr val="bg1"/>
                </a:solidFill>
                <a:latin typeface="Palatino Linotype" pitchFamily="18" charset="0"/>
              </a:rPr>
              <a:t>They are also important indicators for the health of wetlands they inhabit.</a:t>
            </a:r>
          </a:p>
          <a:p>
            <a:pPr algn="ctr"/>
            <a:r>
              <a:rPr lang="en-US" sz="3600" b="1" i="1" dirty="0">
                <a:solidFill>
                  <a:srgbClr val="FBDD93"/>
                </a:solidFill>
                <a:latin typeface="Palatino Linotype" pitchFamily="18" charset="0"/>
              </a:rPr>
              <a:t>Why is NATL habitat beneficial for these birds?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Palatino Linotype" pitchFamily="18" charset="0"/>
              </a:rPr>
              <a:t>NATL provides wading birds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with wetland </a:t>
            </a:r>
            <a:r>
              <a:rPr lang="en-US" sz="2800" dirty="0">
                <a:solidFill>
                  <a:schemeClr val="bg1"/>
                </a:solidFill>
                <a:latin typeface="Palatino Linotype" pitchFamily="18" charset="0"/>
              </a:rPr>
              <a:t>foraging habitat, water, and shelter.</a:t>
            </a:r>
          </a:p>
          <a:p>
            <a:pPr algn="ctr"/>
            <a:r>
              <a:rPr lang="en-US" sz="3600" b="1" i="1" dirty="0">
                <a:solidFill>
                  <a:srgbClr val="9AD9E2"/>
                </a:solidFill>
                <a:latin typeface="Palatino Linotype" panose="02040502050505030304" pitchFamily="18" charset="0"/>
              </a:rPr>
              <a:t>What do wading birds do for NATL?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The wading birds of the SEEP play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significant roles in the environment. By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consuming small fish, aquatic insects, and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amphibians, they help regulate the food web.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This prevents overpopulation of smaller wildlife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and ensures a balanced ecosystem.</a:t>
            </a:r>
          </a:p>
          <a:p>
            <a:r>
              <a:rPr lang="en-US" sz="3600" dirty="0"/>
              <a:t/>
            </a:r>
            <a:br>
              <a:rPr lang="en-US" sz="3600" dirty="0"/>
            </a:br>
            <a:endParaRPr lang="en-US" sz="324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46249D-9729-4D68-AD35-066FABB3F3F5}"/>
              </a:ext>
            </a:extLst>
          </p:cNvPr>
          <p:cNvSpPr txBox="1"/>
          <p:nvPr/>
        </p:nvSpPr>
        <p:spPr>
          <a:xfrm>
            <a:off x="11702822" y="6882067"/>
            <a:ext cx="9178074" cy="1954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itchFamily="18" charset="0"/>
              </a:rPr>
              <a:t>BIRDS</a:t>
            </a:r>
            <a:r>
              <a:rPr lang="en-US" sz="12149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itchFamily="18" charset="0"/>
              </a:rPr>
              <a:t> </a:t>
            </a:r>
            <a:r>
              <a:rPr lang="en-US" sz="60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itchFamily="18" charset="0"/>
              </a:rPr>
              <a:t>of the </a:t>
            </a:r>
            <a:r>
              <a:rPr lang="en-US" sz="8800" b="1" i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itchFamily="18" charset="0"/>
              </a:rPr>
              <a:t>SEEP</a:t>
            </a:r>
            <a:endParaRPr lang="en-US" sz="8800" b="1" i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5F60C8-C437-4FDF-832C-8E16BDBB5014}"/>
              </a:ext>
            </a:extLst>
          </p:cNvPr>
          <p:cNvSpPr txBox="1"/>
          <p:nvPr/>
        </p:nvSpPr>
        <p:spPr>
          <a:xfrm>
            <a:off x="848240" y="323597"/>
            <a:ext cx="5892865" cy="1666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Stands and waits for prey in shallow water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 shows adult;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juveniles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white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Mostly solitary, rests and roosts in mixed colonies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2C6619-881C-4240-B042-C1E6B32C9C53}"/>
              </a:ext>
            </a:extLst>
          </p:cNvPr>
          <p:cNvSpPr txBox="1"/>
          <p:nvPr/>
        </p:nvSpPr>
        <p:spPr>
          <a:xfrm>
            <a:off x="679845" y="14102516"/>
            <a:ext cx="5892865" cy="2463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Stirs up water with feet, chases prey with outstretched wings, and stalks along edge of water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bill will turn green in the breeding season</a:t>
            </a:r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Solitary, will nest in groups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ECC0B0-5F75-445E-A4D2-A5DBFBFF3E10}"/>
              </a:ext>
            </a:extLst>
          </p:cNvPr>
          <p:cNvSpPr txBox="1"/>
          <p:nvPr/>
        </p:nvSpPr>
        <p:spPr>
          <a:xfrm>
            <a:off x="943048" y="19528632"/>
            <a:ext cx="5374989" cy="2463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Swims and dives to catch prey with dagger-like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 shows male;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emales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have a pale head, neck, and breast with a dark belly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olitary, aggressive towards others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8B6099-08F9-48E1-87C6-46E2491693EC}"/>
              </a:ext>
            </a:extLst>
          </p:cNvPr>
          <p:cNvSpPr txBox="1"/>
          <p:nvPr/>
        </p:nvSpPr>
        <p:spPr>
          <a:xfrm>
            <a:off x="26234231" y="19681031"/>
            <a:ext cx="5303715" cy="206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Sifts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and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probes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ground for prey using long, curved beak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 shows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adult; juveniles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dark plumage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 and forage in large groups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380D28-E9AF-4D9C-A79F-16D15352AB21}"/>
              </a:ext>
            </a:extLst>
          </p:cNvPr>
          <p:cNvSpPr txBox="1"/>
          <p:nvPr/>
        </p:nvSpPr>
        <p:spPr>
          <a:xfrm>
            <a:off x="26616882" y="13953433"/>
            <a:ext cx="6005177" cy="2060487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alks with its head down and curved beak open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 shows adult; juveniles have a pale bill and grayish feathers on the neck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Forages in groups and forms pair bonds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774826-FFBC-4BA9-A2D2-D24FC94CEEAC}"/>
              </a:ext>
            </a:extLst>
          </p:cNvPr>
          <p:cNvSpPr txBox="1"/>
          <p:nvPr/>
        </p:nvSpPr>
        <p:spPr>
          <a:xfrm>
            <a:off x="25900076" y="270370"/>
            <a:ext cx="6027007" cy="2454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Perches along pond edges, hovers above water, pierces fish with thick bill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 shows adult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male; females have two bands across chest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Solitary unless  breeding, pairs nest in burrows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63407A-13B2-4ECC-AD84-A9B967A79474}"/>
              </a:ext>
            </a:extLst>
          </p:cNvPr>
          <p:cNvSpPr txBox="1"/>
          <p:nvPr/>
        </p:nvSpPr>
        <p:spPr>
          <a:xfrm>
            <a:off x="5104330" y="8700928"/>
            <a:ext cx="3690700" cy="950551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alatino Linotype" pitchFamily="18" charset="0"/>
              </a:rPr>
              <a:t>Snowy Egret</a:t>
            </a:r>
          </a:p>
          <a:p>
            <a:r>
              <a:rPr lang="en-US" sz="2800" i="1" dirty="0" err="1">
                <a:solidFill>
                  <a:schemeClr val="bg1"/>
                </a:solidFill>
                <a:latin typeface="Helvetica Neue"/>
              </a:rPr>
              <a:t>Egretta</a:t>
            </a:r>
            <a:r>
              <a:rPr lang="en-US" sz="2800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Helvetica Neue"/>
              </a:rPr>
              <a:t>thula</a:t>
            </a:r>
            <a:endParaRPr lang="en-US" sz="24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DE85D7-1143-476C-8ED2-B2A0D25617F5}"/>
              </a:ext>
            </a:extLst>
          </p:cNvPr>
          <p:cNvSpPr txBox="1"/>
          <p:nvPr/>
        </p:nvSpPr>
        <p:spPr>
          <a:xfrm>
            <a:off x="7309729" y="310188"/>
            <a:ext cx="3690700" cy="950551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alatino Linotype" pitchFamily="18" charset="0"/>
              </a:rPr>
              <a:t>Little Blue Heron</a:t>
            </a:r>
          </a:p>
          <a:p>
            <a:r>
              <a:rPr lang="en-US" sz="2800" i="1" dirty="0" err="1">
                <a:solidFill>
                  <a:schemeClr val="bg1"/>
                </a:solidFill>
                <a:latin typeface="Helvetica Neue"/>
              </a:rPr>
              <a:t>Egretta</a:t>
            </a:r>
            <a:r>
              <a:rPr lang="en-US" sz="2800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Helvetica Neue"/>
              </a:rPr>
              <a:t>caerulea</a:t>
            </a:r>
            <a:endParaRPr lang="en-US" sz="24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D56B93-FE96-4C14-96E8-645D2A409FB6}"/>
              </a:ext>
            </a:extLst>
          </p:cNvPr>
          <p:cNvSpPr txBox="1"/>
          <p:nvPr/>
        </p:nvSpPr>
        <p:spPr>
          <a:xfrm>
            <a:off x="28672631" y="11765542"/>
            <a:ext cx="3690700" cy="950551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alatino Linotype" pitchFamily="18" charset="0"/>
              </a:rPr>
              <a:t>Wood Stork</a:t>
            </a:r>
          </a:p>
          <a:p>
            <a:r>
              <a:rPr lang="en-US" sz="2800" i="1" dirty="0" err="1">
                <a:solidFill>
                  <a:schemeClr val="bg1"/>
                </a:solidFill>
                <a:latin typeface="Helvetica Neue"/>
              </a:rPr>
              <a:t>Mycteria</a:t>
            </a:r>
            <a:r>
              <a:rPr lang="en-US" sz="2800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Helvetica Neue"/>
              </a:rPr>
              <a:t>americana</a:t>
            </a:r>
            <a:endParaRPr lang="en-US" sz="24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9CE4AA-3A4D-4A76-ADB2-05A9B809A30B}"/>
              </a:ext>
            </a:extLst>
          </p:cNvPr>
          <p:cNvSpPr txBox="1"/>
          <p:nvPr/>
        </p:nvSpPr>
        <p:spPr>
          <a:xfrm>
            <a:off x="6462063" y="16705071"/>
            <a:ext cx="3690700" cy="950551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alatino Linotype" pitchFamily="18" charset="0"/>
              </a:rPr>
              <a:t>Anhinga</a:t>
            </a:r>
          </a:p>
          <a:p>
            <a:r>
              <a:rPr lang="en-US" sz="2800" i="1" dirty="0">
                <a:solidFill>
                  <a:schemeClr val="bg1"/>
                </a:solidFill>
                <a:latin typeface="Helvetica Neue"/>
              </a:rPr>
              <a:t>Anhinga </a:t>
            </a:r>
            <a:r>
              <a:rPr lang="en-US" sz="2800" i="1" dirty="0" err="1">
                <a:solidFill>
                  <a:schemeClr val="bg1"/>
                </a:solidFill>
                <a:latin typeface="Helvetica Neue"/>
              </a:rPr>
              <a:t>anhinga</a:t>
            </a:r>
            <a:endParaRPr lang="en-US" sz="24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6C22D9-FFF9-4D9F-A1C6-037E267D189F}"/>
              </a:ext>
            </a:extLst>
          </p:cNvPr>
          <p:cNvSpPr txBox="1"/>
          <p:nvPr/>
        </p:nvSpPr>
        <p:spPr>
          <a:xfrm>
            <a:off x="17346358" y="20757338"/>
            <a:ext cx="3690700" cy="950551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alatino Linotype" pitchFamily="18" charset="0"/>
              </a:rPr>
              <a:t>White Ibis</a:t>
            </a:r>
          </a:p>
          <a:p>
            <a:r>
              <a:rPr lang="en-US" sz="2800" i="1" dirty="0" err="1">
                <a:solidFill>
                  <a:schemeClr val="bg1"/>
                </a:solidFill>
                <a:latin typeface="Helvetica Neue"/>
              </a:rPr>
              <a:t>Eudocimus</a:t>
            </a:r>
            <a:r>
              <a:rPr lang="en-US" sz="2800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Helvetica Neue"/>
              </a:rPr>
              <a:t>albus</a:t>
            </a:r>
            <a:endParaRPr lang="en-US" sz="24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65A74-D9AD-4E87-9FD4-88E1040D6973}"/>
              </a:ext>
            </a:extLst>
          </p:cNvPr>
          <p:cNvSpPr txBox="1"/>
          <p:nvPr/>
        </p:nvSpPr>
        <p:spPr>
          <a:xfrm>
            <a:off x="16684822" y="310189"/>
            <a:ext cx="3407771" cy="950551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alatino Linotype" pitchFamily="18" charset="0"/>
              </a:rPr>
              <a:t>Belted Kingfisher</a:t>
            </a:r>
          </a:p>
          <a:p>
            <a:r>
              <a:rPr lang="en-US" sz="2800" i="1" dirty="0" err="1">
                <a:solidFill>
                  <a:schemeClr val="bg1"/>
                </a:solidFill>
                <a:latin typeface="Helvetica Neue"/>
              </a:rPr>
              <a:t>Megaceryle</a:t>
            </a:r>
            <a:r>
              <a:rPr lang="en-US" sz="2800" i="1" dirty="0">
                <a:solidFill>
                  <a:schemeClr val="bg1"/>
                </a:solidFill>
                <a:latin typeface="Helvetica Neue"/>
              </a:rPr>
              <a:t> alcyon</a:t>
            </a:r>
            <a:endParaRPr lang="en-US" sz="24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530E5E-8AC1-4C0E-B481-998CA8ADEA6A}"/>
              </a:ext>
            </a:extLst>
          </p:cNvPr>
          <p:cNvSpPr txBox="1"/>
          <p:nvPr/>
        </p:nvSpPr>
        <p:spPr>
          <a:xfrm>
            <a:off x="3923626" y="1750219"/>
            <a:ext cx="2789648" cy="2453036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FF00"/>
                </a:solidFill>
                <a:latin typeface="Palatino Linotype" pitchFamily="18" charset="0"/>
              </a:rPr>
              <a:t>Fun Fact</a:t>
            </a:r>
            <a:r>
              <a:rPr lang="en-US" sz="2200" b="1" i="1" dirty="0">
                <a:solidFill>
                  <a:srgbClr val="FFFF00"/>
                </a:solidFill>
                <a:latin typeface="Palatino Linotype" pitchFamily="18" charset="0"/>
              </a:rPr>
              <a:t>: </a:t>
            </a:r>
            <a:r>
              <a:rPr lang="en-US" sz="2200" b="1" dirty="0">
                <a:solidFill>
                  <a:schemeClr val="bg1"/>
                </a:solidFill>
                <a:latin typeface="Palatino Linotype" pitchFamily="18" charset="0"/>
              </a:rPr>
              <a:t>The Little Blue Heron is the only heron that looks completely different as a juvenile versus as an adult.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7DE03C-FCFA-42F9-88F2-B8BBD0388971}"/>
              </a:ext>
            </a:extLst>
          </p:cNvPr>
          <p:cNvSpPr txBox="1"/>
          <p:nvPr/>
        </p:nvSpPr>
        <p:spPr>
          <a:xfrm>
            <a:off x="13966031" y="18635851"/>
            <a:ext cx="2161779" cy="2560356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solidFill>
                  <a:srgbClr val="FFFF00"/>
                </a:solidFill>
                <a:latin typeface="Palatino Linotype" pitchFamily="18" charset="0"/>
              </a:rPr>
              <a:t>Fun Fact</a:t>
            </a:r>
            <a:r>
              <a:rPr lang="en-US" sz="2300" b="1" i="1" dirty="0">
                <a:solidFill>
                  <a:srgbClr val="FFFF00"/>
                </a:solidFill>
                <a:latin typeface="Palatino Linotype" pitchFamily="18" charset="0"/>
              </a:rPr>
              <a:t>: </a:t>
            </a:r>
            <a:r>
              <a:rPr lang="en-US" sz="2300" b="1" i="1" dirty="0" smtClean="0">
                <a:solidFill>
                  <a:srgbClr val="FFFF00"/>
                </a:solidFill>
                <a:latin typeface="Palatino Linotype" pitchFamily="18" charset="0"/>
              </a:rPr>
              <a:t/>
            </a:r>
            <a:br>
              <a:rPr lang="en-US" sz="2300" b="1" i="1" dirty="0" smtClean="0">
                <a:solidFill>
                  <a:srgbClr val="FFFF00"/>
                </a:solidFill>
                <a:latin typeface="Palatino Linotype" pitchFamily="18" charset="0"/>
              </a:rPr>
            </a:br>
            <a:r>
              <a:rPr lang="en-US" sz="2300" b="1" i="1" dirty="0" smtClean="0">
                <a:solidFill>
                  <a:schemeClr val="bg1"/>
                </a:solidFill>
                <a:latin typeface="Palatino Linotype" pitchFamily="18" charset="0"/>
              </a:rPr>
              <a:t>It </a:t>
            </a:r>
            <a:r>
              <a:rPr lang="en-US" sz="2300" b="1" i="1" dirty="0">
                <a:solidFill>
                  <a:schemeClr val="bg1"/>
                </a:solidFill>
                <a:latin typeface="Palatino Linotype" pitchFamily="18" charset="0"/>
              </a:rPr>
              <a:t>has a long tail that accounts for its nickname the “water turkey.”</a:t>
            </a:r>
            <a:endParaRPr lang="en-US" sz="23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AB1875-F896-4E76-A994-1C89A23A3BB6}"/>
              </a:ext>
            </a:extLst>
          </p:cNvPr>
          <p:cNvSpPr txBox="1"/>
          <p:nvPr/>
        </p:nvSpPr>
        <p:spPr>
          <a:xfrm>
            <a:off x="23414829" y="3815390"/>
            <a:ext cx="2152909" cy="2207732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solidFill>
                  <a:srgbClr val="FFFF00"/>
                </a:solidFill>
                <a:latin typeface="Palatino Linotype" pitchFamily="18" charset="0"/>
              </a:rPr>
              <a:t>Fun Fact</a:t>
            </a:r>
            <a:r>
              <a:rPr lang="en-US" sz="2300" b="1" i="1" dirty="0">
                <a:solidFill>
                  <a:srgbClr val="FFFF00"/>
                </a:solidFill>
                <a:latin typeface="Palatino Linotype" pitchFamily="18" charset="0"/>
              </a:rPr>
              <a:t>: </a:t>
            </a:r>
            <a:r>
              <a:rPr lang="en-US" sz="2300" b="1" dirty="0">
                <a:solidFill>
                  <a:schemeClr val="bg1"/>
                </a:solidFill>
                <a:latin typeface="Palatino Linotype" pitchFamily="18" charset="0"/>
              </a:rPr>
              <a:t>To avoid being eaten by hawks, they will dive into the water.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DD453A-C167-4CC0-95E4-E0364121DA1C}"/>
              </a:ext>
            </a:extLst>
          </p:cNvPr>
          <p:cNvSpPr txBox="1"/>
          <p:nvPr/>
        </p:nvSpPr>
        <p:spPr>
          <a:xfrm>
            <a:off x="29510830" y="16235350"/>
            <a:ext cx="2844919" cy="1855108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solidFill>
                  <a:srgbClr val="FFFF00"/>
                </a:solidFill>
                <a:latin typeface="Palatino Linotype" pitchFamily="18" charset="0"/>
              </a:rPr>
              <a:t>Fun Fact</a:t>
            </a:r>
            <a:r>
              <a:rPr lang="en-US" sz="2300" b="1" i="1" dirty="0">
                <a:solidFill>
                  <a:srgbClr val="FFFF00"/>
                </a:solidFill>
                <a:latin typeface="Palatino Linotype" pitchFamily="18" charset="0"/>
              </a:rPr>
              <a:t>: </a:t>
            </a:r>
            <a:r>
              <a:rPr lang="en-US" sz="2300" b="1" i="1" dirty="0" smtClean="0">
                <a:solidFill>
                  <a:srgbClr val="FFFF00"/>
                </a:solidFill>
                <a:latin typeface="Palatino Linotype" pitchFamily="18" charset="0"/>
              </a:rPr>
              <a:t/>
            </a:r>
            <a:br>
              <a:rPr lang="en-US" sz="2300" b="1" i="1" dirty="0" smtClean="0">
                <a:solidFill>
                  <a:srgbClr val="FFFF00"/>
                </a:solidFill>
                <a:latin typeface="Palatino Linotype" pitchFamily="18" charset="0"/>
              </a:rPr>
            </a:br>
            <a:r>
              <a:rPr lang="en-US" sz="2300" b="1" dirty="0" smtClean="0">
                <a:solidFill>
                  <a:schemeClr val="bg1"/>
                </a:solidFill>
                <a:latin typeface="Palatino Linotype" pitchFamily="18" charset="0"/>
              </a:rPr>
              <a:t>The </a:t>
            </a:r>
            <a:r>
              <a:rPr lang="en-US" sz="2300" b="1" dirty="0">
                <a:solidFill>
                  <a:schemeClr val="bg1"/>
                </a:solidFill>
                <a:latin typeface="Palatino Linotype" pitchFamily="18" charset="0"/>
              </a:rPr>
              <a:t>Wood Stork is the only stork that breeds in the United States.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0211BF-36D7-45C1-9DDD-EC7C785E4374}"/>
              </a:ext>
            </a:extLst>
          </p:cNvPr>
          <p:cNvSpPr txBox="1"/>
          <p:nvPr/>
        </p:nvSpPr>
        <p:spPr>
          <a:xfrm>
            <a:off x="5226472" y="10501763"/>
            <a:ext cx="4204220" cy="2207732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solidFill>
                  <a:srgbClr val="FFFF00"/>
                </a:solidFill>
                <a:latin typeface="Palatino Linotype" pitchFamily="18" charset="0"/>
              </a:rPr>
              <a:t>Fun Fact</a:t>
            </a:r>
            <a:r>
              <a:rPr lang="en-US" sz="2300" b="1" i="1" dirty="0">
                <a:solidFill>
                  <a:srgbClr val="FFFF00"/>
                </a:solidFill>
                <a:latin typeface="Palatino Linotype" pitchFamily="18" charset="0"/>
              </a:rPr>
              <a:t>: </a:t>
            </a:r>
            <a:r>
              <a:rPr lang="en-US" sz="2300" b="1" dirty="0">
                <a:solidFill>
                  <a:schemeClr val="bg1"/>
                </a:solidFill>
                <a:latin typeface="Palatino Linotype" pitchFamily="18" charset="0"/>
              </a:rPr>
              <a:t>The Snowy Egret was hunted almost to extinction in the early 1900s for its beautiful feathers which were used to make ladies’ hats.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A2702A-93E7-43E0-AFE0-DBE203305AF6}"/>
              </a:ext>
            </a:extLst>
          </p:cNvPr>
          <p:cNvSpPr txBox="1"/>
          <p:nvPr/>
        </p:nvSpPr>
        <p:spPr>
          <a:xfrm>
            <a:off x="22380156" y="18945684"/>
            <a:ext cx="3690700" cy="2560356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solidFill>
                  <a:srgbClr val="FFFF00"/>
                </a:solidFill>
                <a:latin typeface="Palatino Linotype" pitchFamily="18" charset="0"/>
              </a:rPr>
              <a:t>Fun Fact</a:t>
            </a:r>
            <a:r>
              <a:rPr lang="en-US" sz="2300" b="1" i="1" dirty="0">
                <a:solidFill>
                  <a:srgbClr val="FFFF00"/>
                </a:solidFill>
                <a:latin typeface="Palatino Linotype" pitchFamily="18" charset="0"/>
              </a:rPr>
              <a:t>: </a:t>
            </a:r>
            <a:r>
              <a:rPr lang="en-US" sz="2300" b="1" dirty="0">
                <a:solidFill>
                  <a:schemeClr val="bg1"/>
                </a:solidFill>
                <a:latin typeface="Palatino Linotype" pitchFamily="18" charset="0"/>
              </a:rPr>
              <a:t>The White Ibis is the mascot of the Miami Hurricanes due to the bird’s reputation as the last to leave a hurricane but the first to return.</a:t>
            </a:r>
          </a:p>
        </p:txBody>
      </p:sp>
    </p:spTree>
    <p:extLst>
      <p:ext uri="{BB962C8B-B14F-4D97-AF65-F5344CB8AC3E}">
        <p14:creationId xmlns:p14="http://schemas.microsoft.com/office/powerpoint/2010/main" val="36520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46066</TotalTime>
  <Words>420</Words>
  <Application>Microsoft Office PowerPoint</Application>
  <PresentationFormat>Custom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 Neue</vt:lpstr>
      <vt:lpstr>Palatino Linotype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Garcia</dc:creator>
  <cp:lastModifiedBy>Hong,Jessica</cp:lastModifiedBy>
  <cp:revision>37</cp:revision>
  <dcterms:created xsi:type="dcterms:W3CDTF">2019-01-23T23:02:02Z</dcterms:created>
  <dcterms:modified xsi:type="dcterms:W3CDTF">2019-06-03T23:36:06Z</dcterms:modified>
</cp:coreProperties>
</file>