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6858000" cy="9144000" type="letter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2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3DB31-925E-455E-A193-52F7E40415DB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196D-0DF9-479E-91BF-339ED1493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780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196D-0DF9-479E-91BF-339ED14933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341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196D-0DF9-479E-91BF-339ED14933C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341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196D-0DF9-479E-91BF-339ED1493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341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196D-0DF9-479E-91BF-339ED1493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341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196D-0DF9-479E-91BF-339ED14933C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3413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196D-0DF9-479E-91BF-339ED14933C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341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196D-0DF9-479E-91BF-339ED14933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341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196D-0DF9-479E-91BF-339ED14933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341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196D-0DF9-479E-91BF-339ED14933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341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196D-0DF9-479E-91BF-339ED14933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341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196D-0DF9-479E-91BF-339ED14933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341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196D-0DF9-479E-91BF-339ED14933C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341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196D-0DF9-479E-91BF-339ED14933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341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196D-0DF9-479E-91BF-339ED14933C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34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FFDE-86EA-455C-A75F-AAE4F49E277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CD3F-ADD5-4973-ADE5-20FD77E3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FFDE-86EA-455C-A75F-AAE4F49E277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CD3F-ADD5-4973-ADE5-20FD77E3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FFDE-86EA-455C-A75F-AAE4F49E277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CD3F-ADD5-4973-ADE5-20FD77E3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FFDE-86EA-455C-A75F-AAE4F49E277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CD3F-ADD5-4973-ADE5-20FD77E3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FFDE-86EA-455C-A75F-AAE4F49E277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CD3F-ADD5-4973-ADE5-20FD77E3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FFDE-86EA-455C-A75F-AAE4F49E277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CD3F-ADD5-4973-ADE5-20FD77E3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FFDE-86EA-455C-A75F-AAE4F49E277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CD3F-ADD5-4973-ADE5-20FD77E3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FFDE-86EA-455C-A75F-AAE4F49E277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CD3F-ADD5-4973-ADE5-20FD77E3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FFDE-86EA-455C-A75F-AAE4F49E277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CD3F-ADD5-4973-ADE5-20FD77E3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FFDE-86EA-455C-A75F-AAE4F49E277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CD3F-ADD5-4973-ADE5-20FD77E3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FFDE-86EA-455C-A75F-AAE4F49E277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CD3F-ADD5-4973-ADE5-20FD77E3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DFFDE-86EA-455C-A75F-AAE4F49E2773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7CD3F-ADD5-4973-ADE5-20FD77E3D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1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525" y="3267075"/>
            <a:ext cx="39433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0514" y="304800"/>
            <a:ext cx="335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Vascular plants of NATL’s Upland Pine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Sam Hart, Jun.-Dec.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5725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Scientific name: </a:t>
            </a:r>
            <a:r>
              <a:rPr lang="en-US" sz="1200" i="1" dirty="0" err="1" smtClean="0"/>
              <a:t>Acalypha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gracilens</a:t>
            </a:r>
            <a:r>
              <a:rPr lang="en-US" sz="1200" b="1" dirty="0" smtClean="0"/>
              <a:t>	</a:t>
            </a:r>
          </a:p>
          <a:p>
            <a:r>
              <a:rPr lang="en-US" sz="1200" b="1" dirty="0" smtClean="0"/>
              <a:t>Native to Florida?: </a:t>
            </a:r>
            <a:r>
              <a:rPr lang="en-US" sz="1200" dirty="0" smtClean="0"/>
              <a:t>yes</a:t>
            </a:r>
          </a:p>
          <a:p>
            <a:r>
              <a:rPr lang="en-US" sz="1200" b="1" dirty="0" smtClean="0"/>
              <a:t>NATL common name: </a:t>
            </a:r>
            <a:r>
              <a:rPr lang="en-US" sz="1200" dirty="0" smtClean="0"/>
              <a:t>slender </a:t>
            </a:r>
            <a:r>
              <a:rPr lang="en-US" sz="1200" dirty="0" err="1" smtClean="0"/>
              <a:t>threeseed</a:t>
            </a:r>
            <a:r>
              <a:rPr lang="en-US" sz="1200" dirty="0" smtClean="0"/>
              <a:t> mercury</a:t>
            </a:r>
          </a:p>
          <a:p>
            <a:r>
              <a:rPr lang="en-US" sz="1200" b="1" dirty="0" smtClean="0"/>
              <a:t>Recognized by foliage prior to blooming?: </a:t>
            </a:r>
            <a:r>
              <a:rPr lang="en-US" sz="1200" dirty="0" smtClean="0"/>
              <a:t>yes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err="1" smtClean="0"/>
              <a:t>Phenological</a:t>
            </a:r>
            <a:r>
              <a:rPr lang="en-US" sz="1200" b="1" dirty="0" smtClean="0"/>
              <a:t> observations:</a:t>
            </a:r>
            <a:endParaRPr lang="en-US" sz="1200" b="1" dirty="0"/>
          </a:p>
        </p:txBody>
      </p:sp>
      <p:sp>
        <p:nvSpPr>
          <p:cNvPr id="184" name="Rectangle 183"/>
          <p:cNvSpPr/>
          <p:nvPr/>
        </p:nvSpPr>
        <p:spPr>
          <a:xfrm>
            <a:off x="1085548" y="2184826"/>
            <a:ext cx="120791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085548" y="2003850"/>
            <a:ext cx="120791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085548" y="2546776"/>
            <a:ext cx="120791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1085548" y="2365801"/>
            <a:ext cx="120791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23329" y="1927651"/>
            <a:ext cx="166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Green foliage</a:t>
            </a:r>
            <a:endParaRPr lang="en-US" sz="1200" dirty="0"/>
          </a:p>
          <a:p>
            <a:r>
              <a:rPr lang="en-US" sz="1200" dirty="0" smtClean="0"/>
              <a:t>Flowers</a:t>
            </a:r>
            <a:endParaRPr lang="en-US" sz="1200" dirty="0"/>
          </a:p>
          <a:p>
            <a:r>
              <a:rPr lang="en-US" sz="1200" dirty="0" smtClean="0"/>
              <a:t>Seeds/fruit</a:t>
            </a:r>
            <a:endParaRPr lang="en-US" sz="1200" dirty="0"/>
          </a:p>
          <a:p>
            <a:r>
              <a:rPr lang="en-US" sz="1200" dirty="0" smtClean="0"/>
              <a:t>Dormant, dying, or dead</a:t>
            </a:r>
            <a:endParaRPr lang="en-US" sz="1200" dirty="0"/>
          </a:p>
        </p:txBody>
      </p:sp>
      <p:grpSp>
        <p:nvGrpSpPr>
          <p:cNvPr id="149" name="Group 148"/>
          <p:cNvGrpSpPr/>
          <p:nvPr/>
        </p:nvGrpSpPr>
        <p:grpSpPr>
          <a:xfrm>
            <a:off x="620968" y="1994326"/>
            <a:ext cx="250873" cy="257175"/>
            <a:chOff x="3152775" y="7115175"/>
            <a:chExt cx="257175" cy="257175"/>
          </a:xfrm>
        </p:grpSpPr>
        <p:sp>
          <p:nvSpPr>
            <p:cNvPr id="150" name="Rectangle 149"/>
            <p:cNvSpPr/>
            <p:nvPr/>
          </p:nvSpPr>
          <p:spPr>
            <a:xfrm>
              <a:off x="3152775" y="7248525"/>
              <a:ext cx="123825" cy="1238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286125" y="7115175"/>
              <a:ext cx="123825" cy="1238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152775" y="7115175"/>
              <a:ext cx="123825" cy="12382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286125" y="7248525"/>
              <a:ext cx="123825" cy="12382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0464" y="5646777"/>
            <a:ext cx="4050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Notes </a:t>
            </a:r>
            <a:r>
              <a:rPr lang="en-US" sz="1200" b="1" dirty="0"/>
              <a:t>on </a:t>
            </a:r>
            <a:r>
              <a:rPr lang="en-US" sz="1200" b="1" dirty="0" smtClean="0"/>
              <a:t>identification</a:t>
            </a:r>
            <a:r>
              <a:rPr lang="en-US" sz="1200" b="1" dirty="0"/>
              <a:t> </a:t>
            </a:r>
            <a:r>
              <a:rPr lang="en-US" sz="1200" b="1" dirty="0" smtClean="0"/>
              <a:t>and other noteworthy traits</a:t>
            </a:r>
            <a:r>
              <a:rPr lang="en-US" sz="1200" b="1" dirty="0"/>
              <a:t>: </a:t>
            </a:r>
            <a:r>
              <a:rPr lang="en-US" sz="1200" dirty="0"/>
              <a:t>entire plant turns red-orange in fall; flowers encased in spiky green bowls; slender, ovate leaf shape; crenate leaf margins</a:t>
            </a:r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3614737" y="3867950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3324225" y="3733799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043362" y="3581398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3757612" y="3863189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614612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3181350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614737" y="3581400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324225" y="3457574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4038600" y="3872713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3469640" y="3595687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2898845" y="3462337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3757612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3757612" y="3586162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3469643" y="3462337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2894082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3469641" y="3872713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2614612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752850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895725" y="3590925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900487" y="3863188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033825" y="3457574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3033937" y="3733800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182981" y="3738562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469642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092039" y="4767199"/>
            <a:ext cx="2917986" cy="646331"/>
            <a:chOff x="1092039" y="4652899"/>
            <a:chExt cx="2917986" cy="646331"/>
          </a:xfrm>
        </p:grpSpPr>
        <p:sp>
          <p:nvSpPr>
            <p:cNvPr id="53" name="Oval 52"/>
            <p:cNvSpPr/>
            <p:nvPr/>
          </p:nvSpPr>
          <p:spPr>
            <a:xfrm>
              <a:off x="1092039" y="5073728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1107753" y="4911803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126803" y="4755801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38249" y="4652899"/>
              <a:ext cx="27717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One plant</a:t>
              </a:r>
            </a:p>
            <a:p>
              <a:r>
                <a:rPr lang="en-US" sz="1200" dirty="0" smtClean="0"/>
                <a:t>Several plants very close together</a:t>
              </a:r>
            </a:p>
            <a:p>
              <a:r>
                <a:rPr lang="en-US" sz="1200" dirty="0" smtClean="0"/>
                <a:t>Group of many plants very close together</a:t>
              </a:r>
              <a:endParaRPr lang="en-US" sz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52525" y="2736502"/>
            <a:ext cx="1804987" cy="308670"/>
            <a:chOff x="1152525" y="3221682"/>
            <a:chExt cx="1804987" cy="30867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152525" y="3221682"/>
              <a:ext cx="2" cy="30867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19200" y="3234303"/>
              <a:ext cx="1738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Controlled burn event*</a:t>
              </a:r>
              <a:endParaRPr lang="en-US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81363" y="8153400"/>
            <a:ext cx="564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= Controlled burn occurred on 4/30/12; Block A west of the Nature Trail (the fainter line on the map) was burned in addition to all of Block B.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198" y="4403339"/>
            <a:ext cx="2743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Relative abundance (</a:t>
            </a:r>
            <a:r>
              <a:rPr lang="en-US" sz="1200" b="1" i="1" dirty="0" smtClean="0"/>
              <a:t>see map at right</a:t>
            </a:r>
            <a:r>
              <a:rPr lang="en-US" sz="1200" b="1" dirty="0" smtClean="0"/>
              <a:t>):</a:t>
            </a:r>
            <a:endParaRPr lang="en-US" sz="1200" b="1" dirty="0"/>
          </a:p>
        </p:txBody>
      </p:sp>
      <p:grpSp>
        <p:nvGrpSpPr>
          <p:cNvPr id="213" name="Group 212"/>
          <p:cNvGrpSpPr/>
          <p:nvPr/>
        </p:nvGrpSpPr>
        <p:grpSpPr>
          <a:xfrm>
            <a:off x="4343400" y="304800"/>
            <a:ext cx="2133600" cy="6292064"/>
            <a:chOff x="4343400" y="304800"/>
            <a:chExt cx="2133600" cy="6292064"/>
          </a:xfrm>
        </p:grpSpPr>
        <p:pic>
          <p:nvPicPr>
            <p:cNvPr id="222" name="Picture 2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343400" y="304800"/>
              <a:ext cx="2133600" cy="6292064"/>
            </a:xfrm>
            <a:prstGeom prst="rect">
              <a:avLst/>
            </a:prstGeom>
          </p:spPr>
        </p:pic>
        <p:sp>
          <p:nvSpPr>
            <p:cNvPr id="231" name="Oval 230"/>
            <p:cNvSpPr/>
            <p:nvPr/>
          </p:nvSpPr>
          <p:spPr>
            <a:xfrm>
              <a:off x="5867400" y="37338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5257800" y="16764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4724400" y="57912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4953000" y="8382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4724400" y="31242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5867400" y="28956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4724400" y="42672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5181600" y="50292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4724400" y="16002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6019800" y="20574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5943600" y="7620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5181600" y="25908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4800600" y="24384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5943600" y="15240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>
              <a:off x="5486400" y="6096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5334000" y="35052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5334000" y="44958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5334000" y="60960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4572000" y="50292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5181600" y="12192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699241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1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525" y="3267075"/>
            <a:ext cx="39433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0514" y="304800"/>
            <a:ext cx="335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Vascular plants of NATL’s Upland Pine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Sam Hart, Jun.-Dec.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5725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Scientific name: </a:t>
            </a:r>
            <a:r>
              <a:rPr lang="en-US" sz="1200" i="1" dirty="0" err="1" smtClean="0"/>
              <a:t>Monarda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punctata</a:t>
            </a:r>
            <a:endParaRPr lang="en-US" sz="1200" b="1" dirty="0" smtClean="0"/>
          </a:p>
          <a:p>
            <a:r>
              <a:rPr lang="en-US" sz="1200" b="1" dirty="0" smtClean="0"/>
              <a:t>Native to Florida?: </a:t>
            </a:r>
            <a:r>
              <a:rPr lang="en-US" sz="1200" dirty="0" smtClean="0"/>
              <a:t>yes</a:t>
            </a:r>
            <a:endParaRPr lang="en-US" sz="1200" b="1" dirty="0" smtClean="0"/>
          </a:p>
          <a:p>
            <a:r>
              <a:rPr lang="en-US" sz="1200" b="1" dirty="0" smtClean="0"/>
              <a:t>NATL common name: </a:t>
            </a:r>
            <a:r>
              <a:rPr lang="en-US" sz="1200" dirty="0" smtClean="0"/>
              <a:t>spotted </a:t>
            </a:r>
            <a:r>
              <a:rPr lang="en-US" sz="1200" dirty="0" err="1" smtClean="0"/>
              <a:t>beebalm</a:t>
            </a:r>
            <a:endParaRPr lang="en-US" sz="1200" b="1" dirty="0" smtClean="0"/>
          </a:p>
          <a:p>
            <a:r>
              <a:rPr lang="en-US" sz="1200" b="1" dirty="0" smtClean="0"/>
              <a:t>Recognized by foliage prior to blooming?: </a:t>
            </a:r>
            <a:r>
              <a:rPr lang="en-US" sz="1200" dirty="0" smtClean="0"/>
              <a:t>no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err="1" smtClean="0"/>
              <a:t>Phenological</a:t>
            </a:r>
            <a:r>
              <a:rPr lang="en-US" sz="1200" b="1" dirty="0" smtClean="0"/>
              <a:t> observations:</a:t>
            </a:r>
            <a:endParaRPr lang="en-US" sz="1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152400"/>
            <a:ext cx="2133600" cy="6292064"/>
          </a:xfrm>
          <a:prstGeom prst="rect">
            <a:avLst/>
          </a:prstGeom>
        </p:spPr>
      </p:pic>
      <p:sp>
        <p:nvSpPr>
          <p:cNvPr id="184" name="Rectangle 183"/>
          <p:cNvSpPr/>
          <p:nvPr/>
        </p:nvSpPr>
        <p:spPr>
          <a:xfrm>
            <a:off x="1085548" y="2184826"/>
            <a:ext cx="120791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085548" y="2003850"/>
            <a:ext cx="120791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085548" y="2546776"/>
            <a:ext cx="120791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1085548" y="2365801"/>
            <a:ext cx="120791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23329" y="1927651"/>
            <a:ext cx="166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Green foliage</a:t>
            </a:r>
            <a:endParaRPr lang="en-US" sz="1200" dirty="0"/>
          </a:p>
          <a:p>
            <a:r>
              <a:rPr lang="en-US" sz="1200" dirty="0" smtClean="0"/>
              <a:t>Flowers</a:t>
            </a:r>
            <a:endParaRPr lang="en-US" sz="1200" dirty="0"/>
          </a:p>
          <a:p>
            <a:r>
              <a:rPr lang="en-US" sz="1200" dirty="0" smtClean="0"/>
              <a:t>Seeds/fruit</a:t>
            </a:r>
            <a:endParaRPr lang="en-US" sz="1200" dirty="0"/>
          </a:p>
          <a:p>
            <a:r>
              <a:rPr lang="en-US" sz="1200" dirty="0" smtClean="0"/>
              <a:t>Dormant, dying, or dead</a:t>
            </a:r>
            <a:endParaRPr lang="en-US" sz="1200" dirty="0"/>
          </a:p>
        </p:txBody>
      </p:sp>
      <p:grpSp>
        <p:nvGrpSpPr>
          <p:cNvPr id="6" name="Group 148"/>
          <p:cNvGrpSpPr/>
          <p:nvPr/>
        </p:nvGrpSpPr>
        <p:grpSpPr>
          <a:xfrm>
            <a:off x="620968" y="1994326"/>
            <a:ext cx="250873" cy="257175"/>
            <a:chOff x="3152775" y="7115175"/>
            <a:chExt cx="257175" cy="257175"/>
          </a:xfrm>
        </p:grpSpPr>
        <p:sp>
          <p:nvSpPr>
            <p:cNvPr id="150" name="Rectangle 149"/>
            <p:cNvSpPr/>
            <p:nvPr/>
          </p:nvSpPr>
          <p:spPr>
            <a:xfrm>
              <a:off x="3152775" y="7248525"/>
              <a:ext cx="123825" cy="1238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286125" y="7115175"/>
              <a:ext cx="123825" cy="1238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152775" y="7115175"/>
              <a:ext cx="123825" cy="12382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286125" y="7248525"/>
              <a:ext cx="123825" cy="12382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0464" y="5646777"/>
            <a:ext cx="4050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Notes </a:t>
            </a:r>
            <a:r>
              <a:rPr lang="en-US" sz="1200" b="1" dirty="0"/>
              <a:t>on </a:t>
            </a:r>
            <a:r>
              <a:rPr lang="en-US" sz="1200" b="1" dirty="0" smtClean="0"/>
              <a:t>identification</a:t>
            </a:r>
            <a:r>
              <a:rPr lang="en-US" sz="1200" b="1" dirty="0"/>
              <a:t> </a:t>
            </a:r>
            <a:r>
              <a:rPr lang="en-US" sz="1200" b="1" dirty="0" smtClean="0"/>
              <a:t>and other noteworthy traits</a:t>
            </a:r>
            <a:r>
              <a:rPr lang="en-US" sz="1200" b="1" dirty="0"/>
              <a:t>: </a:t>
            </a:r>
            <a:r>
              <a:rPr lang="en-US" sz="1200" dirty="0"/>
              <a:t>scented leaves; white-pink-purple flowers; blotchy coloring of leaves blends with colors of flowers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4862512" y="394335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5395912" y="394335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6248400" y="78105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472112" y="6015839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238750" y="5646777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4876800" y="5722977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4862512" y="2988022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895850" y="4276725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400675" y="5901539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14950" y="4248150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810125" y="2701498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248400" y="114008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843587" y="152235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105400" y="409575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>
            <a:off x="3614737" y="3457574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043362" y="3591725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4043362" y="37346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3757612" y="3462336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3752850" y="3591725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2895600" y="34583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186112" y="3462336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614735" y="3591724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324225" y="3462336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4038600" y="3457574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3471862" y="37346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3900487" y="3591723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3752850" y="3734599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2900362" y="37346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186112" y="37346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7"/>
          <p:cNvGrpSpPr/>
          <p:nvPr/>
        </p:nvGrpSpPr>
        <p:grpSpPr>
          <a:xfrm>
            <a:off x="1092039" y="4767199"/>
            <a:ext cx="2917986" cy="646331"/>
            <a:chOff x="1092039" y="4652899"/>
            <a:chExt cx="2917986" cy="646331"/>
          </a:xfrm>
        </p:grpSpPr>
        <p:sp>
          <p:nvSpPr>
            <p:cNvPr id="53" name="Oval 52"/>
            <p:cNvSpPr/>
            <p:nvPr/>
          </p:nvSpPr>
          <p:spPr>
            <a:xfrm>
              <a:off x="1092039" y="5073728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1107753" y="4911803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126803" y="4755801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38249" y="4652899"/>
              <a:ext cx="27717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One plant</a:t>
              </a:r>
            </a:p>
            <a:p>
              <a:r>
                <a:rPr lang="en-US" sz="1200" dirty="0" smtClean="0"/>
                <a:t>Several plants very close together</a:t>
              </a:r>
            </a:p>
            <a:p>
              <a:r>
                <a:rPr lang="en-US" sz="1200" dirty="0" smtClean="0"/>
                <a:t>Group of many plants very close together</a:t>
              </a:r>
              <a:endParaRPr lang="en-US" sz="1200" dirty="0"/>
            </a:p>
          </p:txBody>
        </p:sp>
      </p:grpSp>
      <p:grpSp>
        <p:nvGrpSpPr>
          <p:cNvPr id="11" name="Group 7"/>
          <p:cNvGrpSpPr/>
          <p:nvPr/>
        </p:nvGrpSpPr>
        <p:grpSpPr>
          <a:xfrm>
            <a:off x="1152525" y="2736502"/>
            <a:ext cx="1804987" cy="308670"/>
            <a:chOff x="1152525" y="3221682"/>
            <a:chExt cx="1804987" cy="30867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152525" y="3221682"/>
              <a:ext cx="2" cy="30867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19200" y="3234303"/>
              <a:ext cx="1738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Controlled burn event*</a:t>
              </a:r>
              <a:endParaRPr lang="en-US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81363" y="8153400"/>
            <a:ext cx="564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= Controlled burn occurred on 4/30/12; Block A west of the Nature Trail (the fainter line on the map) was burned in addition to all of Block B.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198" y="4403339"/>
            <a:ext cx="2743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Relative abundance (</a:t>
            </a:r>
            <a:r>
              <a:rPr lang="en-US" sz="1200" b="1" i="1" dirty="0" smtClean="0"/>
              <a:t>see map at right</a:t>
            </a:r>
            <a:r>
              <a:rPr lang="en-US" sz="1200" b="1" dirty="0" smtClean="0"/>
              <a:t>):</a:t>
            </a:r>
            <a:endParaRPr lang="en-US" sz="1200" b="1" dirty="0"/>
          </a:p>
        </p:txBody>
      </p:sp>
      <p:sp>
        <p:nvSpPr>
          <p:cNvPr id="203" name="Oval 202"/>
          <p:cNvSpPr/>
          <p:nvPr/>
        </p:nvSpPr>
        <p:spPr>
          <a:xfrm>
            <a:off x="4786312" y="1720513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3" name="Oval 212"/>
          <p:cNvSpPr/>
          <p:nvPr/>
        </p:nvSpPr>
        <p:spPr>
          <a:xfrm>
            <a:off x="4800600" y="1216281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Oval 221"/>
          <p:cNvSpPr/>
          <p:nvPr/>
        </p:nvSpPr>
        <p:spPr>
          <a:xfrm>
            <a:off x="4933950" y="1707414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1" name="Oval 230"/>
          <p:cNvSpPr/>
          <p:nvPr/>
        </p:nvSpPr>
        <p:spPr>
          <a:xfrm>
            <a:off x="4953000" y="1296082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2" name="Oval 231"/>
          <p:cNvSpPr/>
          <p:nvPr/>
        </p:nvSpPr>
        <p:spPr>
          <a:xfrm>
            <a:off x="4867275" y="1850289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3" name="Oval 232"/>
          <p:cNvSpPr/>
          <p:nvPr/>
        </p:nvSpPr>
        <p:spPr>
          <a:xfrm>
            <a:off x="6248400" y="939373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4" name="Oval 233"/>
          <p:cNvSpPr/>
          <p:nvPr/>
        </p:nvSpPr>
        <p:spPr>
          <a:xfrm>
            <a:off x="4953000" y="1140081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" name="Oval 234"/>
          <p:cNvSpPr/>
          <p:nvPr/>
        </p:nvSpPr>
        <p:spPr>
          <a:xfrm>
            <a:off x="6257925" y="1793139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791074" y="3114286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843462" y="1365081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5095871" y="1372282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5100637" y="1216281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752975" y="1869339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933950" y="1994326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6286500" y="129852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6276975" y="121279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6362700" y="74589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6315075" y="107635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6315075" y="192648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6257925" y="1726464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6219825" y="188993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867274" y="208957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905374" y="149018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5029200" y="144848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5057771" y="179671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5057771" y="194193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857750" y="198956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914899" y="260868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00600" y="2602764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819650" y="2828924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914899" y="313333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924425" y="294399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5181599" y="203126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5029200" y="266030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5057771" y="272054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5143499" y="212535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5324474" y="588492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5019674" y="587665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5105399" y="564677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5457825" y="41338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5019674" y="394462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6181725" y="178245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5143499" y="113659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5286374" y="45311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5586412" y="576107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5362574" y="40576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4991099" y="439102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5438775" y="43624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5119687" y="55669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5910262" y="148658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5905500" y="1631214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5943600" y="156045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5010150" y="103825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4952999" y="32289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5353050" y="460862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/>
          <p:cNvSpPr/>
          <p:nvPr/>
        </p:nvSpPr>
        <p:spPr>
          <a:xfrm>
            <a:off x="5276850" y="464672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5610225" y="105923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5569906" y="96205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5838825" y="113659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5905500" y="117469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241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1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525" y="3267075"/>
            <a:ext cx="39433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0514" y="304800"/>
            <a:ext cx="335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Vascular plants of NATL’s Upland Pine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Sam Hart, Jun.-Dec.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5725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Scientific name: </a:t>
            </a:r>
            <a:r>
              <a:rPr lang="en-US" sz="1200" i="1" dirty="0" err="1" smtClean="0"/>
              <a:t>Passiflora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incarnata</a:t>
            </a:r>
            <a:r>
              <a:rPr lang="en-US" sz="1200" i="1" dirty="0" smtClean="0"/>
              <a:t>	</a:t>
            </a:r>
            <a:endParaRPr lang="en-US" sz="1200" b="1" dirty="0" smtClean="0"/>
          </a:p>
          <a:p>
            <a:r>
              <a:rPr lang="en-US" sz="1200" b="1" dirty="0" smtClean="0"/>
              <a:t>Native to Florida?: </a:t>
            </a:r>
            <a:r>
              <a:rPr lang="en-US" sz="1200" dirty="0" smtClean="0"/>
              <a:t>yes</a:t>
            </a:r>
            <a:endParaRPr lang="en-US" sz="1200" b="1" dirty="0" smtClean="0"/>
          </a:p>
          <a:p>
            <a:r>
              <a:rPr lang="en-US" sz="1200" b="1" dirty="0" smtClean="0"/>
              <a:t>NATL common name: </a:t>
            </a:r>
            <a:r>
              <a:rPr lang="en-US" sz="1200" dirty="0" smtClean="0"/>
              <a:t>purple passionflower</a:t>
            </a:r>
            <a:endParaRPr lang="en-US" sz="1200" b="1" dirty="0" smtClean="0"/>
          </a:p>
          <a:p>
            <a:r>
              <a:rPr lang="en-US" sz="1200" b="1" dirty="0" smtClean="0"/>
              <a:t>Recognized by foliage prior to blooming?: </a:t>
            </a:r>
            <a:r>
              <a:rPr lang="en-US" sz="1200" dirty="0" smtClean="0"/>
              <a:t>yes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err="1" smtClean="0"/>
              <a:t>Phenological</a:t>
            </a:r>
            <a:r>
              <a:rPr lang="en-US" sz="1200" b="1" dirty="0" smtClean="0"/>
              <a:t> observations:</a:t>
            </a:r>
            <a:endParaRPr lang="en-US" sz="1200" b="1" dirty="0"/>
          </a:p>
        </p:txBody>
      </p:sp>
      <p:sp>
        <p:nvSpPr>
          <p:cNvPr id="184" name="Rectangle 183"/>
          <p:cNvSpPr/>
          <p:nvPr/>
        </p:nvSpPr>
        <p:spPr>
          <a:xfrm>
            <a:off x="1085548" y="2184826"/>
            <a:ext cx="120791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085548" y="2003850"/>
            <a:ext cx="120791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085548" y="2546776"/>
            <a:ext cx="120791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1085548" y="2365801"/>
            <a:ext cx="120791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23329" y="1927651"/>
            <a:ext cx="166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Green foliage</a:t>
            </a:r>
            <a:endParaRPr lang="en-US" sz="1200" dirty="0"/>
          </a:p>
          <a:p>
            <a:r>
              <a:rPr lang="en-US" sz="1200" dirty="0" smtClean="0"/>
              <a:t>Flowers</a:t>
            </a:r>
            <a:endParaRPr lang="en-US" sz="1200" dirty="0"/>
          </a:p>
          <a:p>
            <a:r>
              <a:rPr lang="en-US" sz="1200" dirty="0" smtClean="0"/>
              <a:t>Seeds/fruit</a:t>
            </a:r>
            <a:endParaRPr lang="en-US" sz="1200" dirty="0"/>
          </a:p>
          <a:p>
            <a:r>
              <a:rPr lang="en-US" sz="1200" dirty="0" smtClean="0"/>
              <a:t>Dormant, dying, or dead</a:t>
            </a:r>
            <a:endParaRPr lang="en-US" sz="1200" dirty="0"/>
          </a:p>
        </p:txBody>
      </p:sp>
      <p:grpSp>
        <p:nvGrpSpPr>
          <p:cNvPr id="2" name="Group 148"/>
          <p:cNvGrpSpPr/>
          <p:nvPr/>
        </p:nvGrpSpPr>
        <p:grpSpPr>
          <a:xfrm>
            <a:off x="620968" y="1994326"/>
            <a:ext cx="250873" cy="257175"/>
            <a:chOff x="3152775" y="7115175"/>
            <a:chExt cx="257175" cy="257175"/>
          </a:xfrm>
        </p:grpSpPr>
        <p:sp>
          <p:nvSpPr>
            <p:cNvPr id="150" name="Rectangle 149"/>
            <p:cNvSpPr/>
            <p:nvPr/>
          </p:nvSpPr>
          <p:spPr>
            <a:xfrm>
              <a:off x="3152775" y="7248525"/>
              <a:ext cx="123825" cy="1238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286125" y="7115175"/>
              <a:ext cx="123825" cy="1238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152775" y="7115175"/>
              <a:ext cx="123825" cy="12382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286125" y="7248525"/>
              <a:ext cx="123825" cy="12382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0464" y="5646777"/>
            <a:ext cx="4050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Notes </a:t>
            </a:r>
            <a:r>
              <a:rPr lang="en-US" sz="1200" b="1" dirty="0"/>
              <a:t>on </a:t>
            </a:r>
            <a:r>
              <a:rPr lang="en-US" sz="1200" b="1" dirty="0" smtClean="0"/>
              <a:t>identification</a:t>
            </a:r>
            <a:r>
              <a:rPr lang="en-US" sz="1200" b="1" dirty="0"/>
              <a:t> </a:t>
            </a:r>
            <a:r>
              <a:rPr lang="en-US" sz="1200" b="1" dirty="0" smtClean="0"/>
              <a:t>and other noteworthy traits</a:t>
            </a:r>
            <a:r>
              <a:rPr lang="en-US" sz="1200" b="1" dirty="0"/>
              <a:t>: </a:t>
            </a:r>
            <a:r>
              <a:rPr lang="en-US" sz="1200" dirty="0"/>
              <a:t>ornate purple flowers with very complex sexual organs; leaves usu. 3-lobed</a:t>
            </a:r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3324225" y="3590925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3324225" y="3457575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3181350" y="3600450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3181349" y="3867150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328862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900362" y="3460357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3752849" y="3738562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324225" y="3867150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038475" y="3733800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3467100" y="3581400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2614612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3471862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3467099" y="3867150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3186112" y="34671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2614612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752850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467098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038475" y="3590925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038474" y="3867150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2752725" y="3457575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3038475" y="3457575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2895600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181350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17"/>
          <p:cNvGrpSpPr/>
          <p:nvPr/>
        </p:nvGrpSpPr>
        <p:grpSpPr>
          <a:xfrm>
            <a:off x="1092039" y="4767199"/>
            <a:ext cx="2917986" cy="646331"/>
            <a:chOff x="1092039" y="4652899"/>
            <a:chExt cx="2917986" cy="646331"/>
          </a:xfrm>
        </p:grpSpPr>
        <p:sp>
          <p:nvSpPr>
            <p:cNvPr id="53" name="Oval 52"/>
            <p:cNvSpPr/>
            <p:nvPr/>
          </p:nvSpPr>
          <p:spPr>
            <a:xfrm>
              <a:off x="1092039" y="5073728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1107753" y="4911803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126803" y="4755801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38249" y="4652899"/>
              <a:ext cx="27717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One plant</a:t>
              </a:r>
            </a:p>
            <a:p>
              <a:r>
                <a:rPr lang="en-US" sz="1200" dirty="0" smtClean="0"/>
                <a:t>Several plants very close together</a:t>
              </a:r>
            </a:p>
            <a:p>
              <a:r>
                <a:rPr lang="en-US" sz="1200" dirty="0" smtClean="0"/>
                <a:t>Group of many plants very close together</a:t>
              </a:r>
              <a:endParaRPr lang="en-US" sz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52525" y="2736502"/>
            <a:ext cx="1804987" cy="308670"/>
            <a:chOff x="1152525" y="3221682"/>
            <a:chExt cx="1804987" cy="30867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152525" y="3221682"/>
              <a:ext cx="2" cy="30867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19200" y="3234303"/>
              <a:ext cx="1738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Controlled burn event*</a:t>
              </a:r>
              <a:endParaRPr lang="en-US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81363" y="8153400"/>
            <a:ext cx="564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= Controlled burn occurred on 4/30/12; Block A west of the Nature Trail (the fainter line on the map) was burned in addition to all of Block B.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198" y="4403339"/>
            <a:ext cx="2743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Relative abundance (</a:t>
            </a:r>
            <a:r>
              <a:rPr lang="en-US" sz="1200" b="1" i="1" dirty="0" smtClean="0"/>
              <a:t>see map at right</a:t>
            </a:r>
            <a:r>
              <a:rPr lang="en-US" sz="1200" b="1" dirty="0" smtClean="0"/>
              <a:t>):</a:t>
            </a:r>
            <a:endParaRPr lang="en-US" sz="1200" b="1" dirty="0"/>
          </a:p>
        </p:txBody>
      </p:sp>
      <p:grpSp>
        <p:nvGrpSpPr>
          <p:cNvPr id="11" name="Group 202"/>
          <p:cNvGrpSpPr/>
          <p:nvPr/>
        </p:nvGrpSpPr>
        <p:grpSpPr>
          <a:xfrm>
            <a:off x="4343400" y="304800"/>
            <a:ext cx="2133600" cy="6292064"/>
            <a:chOff x="4343400" y="304800"/>
            <a:chExt cx="2133600" cy="6292064"/>
          </a:xfrm>
        </p:grpSpPr>
        <p:pic>
          <p:nvPicPr>
            <p:cNvPr id="213" name="Picture 2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343400" y="304800"/>
              <a:ext cx="2133600" cy="6292064"/>
            </a:xfrm>
            <a:prstGeom prst="rect">
              <a:avLst/>
            </a:prstGeom>
          </p:spPr>
        </p:pic>
        <p:sp>
          <p:nvSpPr>
            <p:cNvPr id="222" name="Oval 221"/>
            <p:cNvSpPr/>
            <p:nvPr/>
          </p:nvSpPr>
          <p:spPr>
            <a:xfrm>
              <a:off x="5486400" y="21336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5410200" y="17526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5334000" y="762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/>
            <p:cNvSpPr/>
            <p:nvPr/>
          </p:nvSpPr>
          <p:spPr>
            <a:xfrm>
              <a:off x="4876800" y="685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/>
            <p:nvPr/>
          </p:nvSpPr>
          <p:spPr>
            <a:xfrm>
              <a:off x="5638800" y="1524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/>
            <p:nvPr/>
          </p:nvSpPr>
          <p:spPr>
            <a:xfrm>
              <a:off x="5657850" y="933450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/>
            <p:nvPr/>
          </p:nvSpPr>
          <p:spPr>
            <a:xfrm>
              <a:off x="5105400" y="12954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/>
            <p:nvPr/>
          </p:nvSpPr>
          <p:spPr>
            <a:xfrm>
              <a:off x="5410200" y="1143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/>
            <p:cNvSpPr/>
            <p:nvPr/>
          </p:nvSpPr>
          <p:spPr>
            <a:xfrm>
              <a:off x="5181600" y="19812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Oval 238"/>
            <p:cNvSpPr/>
            <p:nvPr/>
          </p:nvSpPr>
          <p:spPr>
            <a:xfrm>
              <a:off x="5257800" y="2667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/>
            <p:cNvSpPr/>
            <p:nvPr/>
          </p:nvSpPr>
          <p:spPr>
            <a:xfrm>
              <a:off x="4724400" y="12954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/>
            <p:cNvSpPr/>
            <p:nvPr/>
          </p:nvSpPr>
          <p:spPr>
            <a:xfrm>
              <a:off x="4572000" y="41910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4724400" y="17526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5715000" y="19050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/>
            <p:cNvSpPr/>
            <p:nvPr/>
          </p:nvSpPr>
          <p:spPr>
            <a:xfrm>
              <a:off x="4648200" y="35814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>
              <a:off x="5334000" y="36576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5715000" y="31242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5181600" y="3019425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4800600" y="53340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5334000" y="3990975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4876800" y="25908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Oval 250"/>
            <p:cNvSpPr/>
            <p:nvPr/>
          </p:nvSpPr>
          <p:spPr>
            <a:xfrm>
              <a:off x="5791200" y="26670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5257800" y="23622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>
              <a:off x="5029200" y="10668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5257800" y="5334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5867400" y="6858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5181600" y="16764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Oval 256"/>
            <p:cNvSpPr/>
            <p:nvPr/>
          </p:nvSpPr>
          <p:spPr>
            <a:xfrm>
              <a:off x="4724400" y="30480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/>
            <p:cNvSpPr/>
            <p:nvPr/>
          </p:nvSpPr>
          <p:spPr>
            <a:xfrm>
              <a:off x="4724400" y="9906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/>
            <p:nvPr/>
          </p:nvSpPr>
          <p:spPr>
            <a:xfrm>
              <a:off x="4800600" y="2219325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5867400" y="18288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>
              <a:off x="5257800" y="48006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5562600" y="24384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/>
            <p:nvPr/>
          </p:nvSpPr>
          <p:spPr>
            <a:xfrm>
              <a:off x="5715000" y="22860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6096000" y="13716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Oval 264"/>
            <p:cNvSpPr/>
            <p:nvPr/>
          </p:nvSpPr>
          <p:spPr>
            <a:xfrm>
              <a:off x="5181600" y="34290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4800600" y="44196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>
              <a:off x="5638800" y="6096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/>
            <p:nvPr/>
          </p:nvSpPr>
          <p:spPr>
            <a:xfrm>
              <a:off x="5486400" y="3152775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>
              <a:off x="5257800" y="10668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/>
            <p:nvPr/>
          </p:nvSpPr>
          <p:spPr>
            <a:xfrm>
              <a:off x="5486400" y="13716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>
              <a:off x="5029200" y="14478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4953000" y="18288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5029200" y="22860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/>
            <p:cNvSpPr/>
            <p:nvPr/>
          </p:nvSpPr>
          <p:spPr>
            <a:xfrm>
              <a:off x="5638800" y="37338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>
              <a:off x="4953000" y="32766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4953000" y="3819525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>
              <a:off x="5181600" y="32004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>
              <a:off x="4838700" y="1571625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5895975" y="1152525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5638800" y="28194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/>
            <p:nvPr/>
          </p:nvSpPr>
          <p:spPr>
            <a:xfrm>
              <a:off x="4905375" y="2105025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699241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Picture 2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3400" y="304800"/>
            <a:ext cx="2133600" cy="6292064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194" name="Picture 19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525" y="3267075"/>
            <a:ext cx="39433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0514" y="304800"/>
            <a:ext cx="335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Vascular plants of NATL’s Upland Pine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Sam Hart, Jun.-Dec.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5725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Scientific name: </a:t>
            </a:r>
            <a:r>
              <a:rPr lang="en-US" sz="1200" i="1" dirty="0" err="1" smtClean="0"/>
              <a:t>Pityopsis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graminifolia</a:t>
            </a:r>
            <a:r>
              <a:rPr lang="en-US" sz="1200" i="1" dirty="0" smtClean="0"/>
              <a:t>	</a:t>
            </a:r>
            <a:endParaRPr lang="en-US" sz="1200" b="1" dirty="0" smtClean="0"/>
          </a:p>
          <a:p>
            <a:r>
              <a:rPr lang="en-US" sz="1200" b="1" dirty="0" smtClean="0"/>
              <a:t>Native to Florida?:</a:t>
            </a:r>
            <a:r>
              <a:rPr lang="en-US" sz="1200" dirty="0" smtClean="0"/>
              <a:t> yes</a:t>
            </a:r>
            <a:endParaRPr lang="en-US" sz="1200" b="1" dirty="0" smtClean="0"/>
          </a:p>
          <a:p>
            <a:r>
              <a:rPr lang="en-US" sz="1200" b="1" dirty="0" smtClean="0"/>
              <a:t>NATL common name:</a:t>
            </a:r>
            <a:r>
              <a:rPr lang="en-US" sz="1200" dirty="0" smtClean="0"/>
              <a:t> </a:t>
            </a:r>
            <a:r>
              <a:rPr lang="en-US" sz="1200" dirty="0" err="1" smtClean="0"/>
              <a:t>narrowleaf</a:t>
            </a:r>
            <a:r>
              <a:rPr lang="en-US" sz="1200" dirty="0" smtClean="0"/>
              <a:t> </a:t>
            </a:r>
            <a:r>
              <a:rPr lang="en-US" sz="1200" dirty="0" err="1" smtClean="0"/>
              <a:t>silkgrass</a:t>
            </a:r>
            <a:endParaRPr lang="en-US" sz="1200" b="1" dirty="0" smtClean="0"/>
          </a:p>
          <a:p>
            <a:r>
              <a:rPr lang="en-US" sz="1200" b="1" dirty="0" smtClean="0"/>
              <a:t>Recognized by foliage prior to blooming?: </a:t>
            </a:r>
            <a:r>
              <a:rPr lang="en-US" sz="1200" dirty="0" smtClean="0"/>
              <a:t>yes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err="1" smtClean="0"/>
              <a:t>Phenological</a:t>
            </a:r>
            <a:r>
              <a:rPr lang="en-US" sz="1200" b="1" dirty="0" smtClean="0"/>
              <a:t> observations:</a:t>
            </a:r>
            <a:endParaRPr lang="en-US" sz="1200" b="1" dirty="0"/>
          </a:p>
        </p:txBody>
      </p:sp>
      <p:sp>
        <p:nvSpPr>
          <p:cNvPr id="184" name="Rectangle 183"/>
          <p:cNvSpPr/>
          <p:nvPr/>
        </p:nvSpPr>
        <p:spPr>
          <a:xfrm>
            <a:off x="1085548" y="2184826"/>
            <a:ext cx="120791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085548" y="2003850"/>
            <a:ext cx="120791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085548" y="2546776"/>
            <a:ext cx="120791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1085548" y="2365801"/>
            <a:ext cx="120791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23329" y="1927651"/>
            <a:ext cx="166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Green foliage</a:t>
            </a:r>
            <a:endParaRPr lang="en-US" sz="1200" dirty="0"/>
          </a:p>
          <a:p>
            <a:r>
              <a:rPr lang="en-US" sz="1200" dirty="0" smtClean="0"/>
              <a:t>Flowers</a:t>
            </a:r>
            <a:endParaRPr lang="en-US" sz="1200" dirty="0"/>
          </a:p>
          <a:p>
            <a:r>
              <a:rPr lang="en-US" sz="1200" dirty="0" smtClean="0"/>
              <a:t>Seeds/fruit</a:t>
            </a:r>
            <a:endParaRPr lang="en-US" sz="1200" dirty="0"/>
          </a:p>
          <a:p>
            <a:r>
              <a:rPr lang="en-US" sz="1200" dirty="0" smtClean="0"/>
              <a:t>Dormant, dying, or dead</a:t>
            </a:r>
            <a:endParaRPr lang="en-US" sz="1200" dirty="0"/>
          </a:p>
        </p:txBody>
      </p:sp>
      <p:grpSp>
        <p:nvGrpSpPr>
          <p:cNvPr id="2" name="Group 148"/>
          <p:cNvGrpSpPr/>
          <p:nvPr/>
        </p:nvGrpSpPr>
        <p:grpSpPr>
          <a:xfrm>
            <a:off x="620968" y="1994326"/>
            <a:ext cx="250873" cy="257175"/>
            <a:chOff x="3152775" y="7115175"/>
            <a:chExt cx="257175" cy="257175"/>
          </a:xfrm>
        </p:grpSpPr>
        <p:sp>
          <p:nvSpPr>
            <p:cNvPr id="150" name="Rectangle 149"/>
            <p:cNvSpPr/>
            <p:nvPr/>
          </p:nvSpPr>
          <p:spPr>
            <a:xfrm>
              <a:off x="3152775" y="7248525"/>
              <a:ext cx="123825" cy="1238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286125" y="7115175"/>
              <a:ext cx="123825" cy="1238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152775" y="7115175"/>
              <a:ext cx="123825" cy="12382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286125" y="7248525"/>
              <a:ext cx="123825" cy="12382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0464" y="5646777"/>
            <a:ext cx="4050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Notes </a:t>
            </a:r>
            <a:r>
              <a:rPr lang="en-US" sz="1200" b="1" dirty="0"/>
              <a:t>on </a:t>
            </a:r>
            <a:r>
              <a:rPr lang="en-US" sz="1200" b="1" dirty="0" smtClean="0"/>
              <a:t>identification</a:t>
            </a:r>
            <a:r>
              <a:rPr lang="en-US" sz="1200" b="1" dirty="0"/>
              <a:t> </a:t>
            </a:r>
            <a:r>
              <a:rPr lang="en-US" sz="1200" b="1" dirty="0" smtClean="0"/>
              <a:t>and other noteworthy traits</a:t>
            </a:r>
            <a:r>
              <a:rPr lang="en-US" sz="1200" b="1" dirty="0"/>
              <a:t>: </a:t>
            </a:r>
            <a:r>
              <a:rPr lang="en-US" sz="1200" dirty="0"/>
              <a:t>plant appearance similar to a grass before flowering; bright yellow flowers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4838700" y="3412732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976812" y="351750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867275" y="355282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976812" y="298802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038725" y="292134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076825" y="30384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4181474" y="3590925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3609974" y="3455594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609850" y="3457574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3181350" y="3455594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900487" y="3590924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895725" y="3456396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2898844" y="3457574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3757317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3614736" y="3590925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3471862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4038600" y="3457574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17"/>
          <p:cNvGrpSpPr/>
          <p:nvPr/>
        </p:nvGrpSpPr>
        <p:grpSpPr>
          <a:xfrm>
            <a:off x="1092039" y="4767199"/>
            <a:ext cx="2917986" cy="646331"/>
            <a:chOff x="1092039" y="4652899"/>
            <a:chExt cx="2917986" cy="646331"/>
          </a:xfrm>
        </p:grpSpPr>
        <p:sp>
          <p:nvSpPr>
            <p:cNvPr id="53" name="Oval 52"/>
            <p:cNvSpPr/>
            <p:nvPr/>
          </p:nvSpPr>
          <p:spPr>
            <a:xfrm>
              <a:off x="1092039" y="5073728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1107753" y="4911803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126803" y="4755801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38249" y="4652899"/>
              <a:ext cx="27717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One plant</a:t>
              </a:r>
            </a:p>
            <a:p>
              <a:r>
                <a:rPr lang="en-US" sz="1200" dirty="0" smtClean="0"/>
                <a:t>Several plants very close together</a:t>
              </a:r>
            </a:p>
            <a:p>
              <a:r>
                <a:rPr lang="en-US" sz="1200" dirty="0" smtClean="0"/>
                <a:t>Group of many plants very close together</a:t>
              </a:r>
              <a:endParaRPr lang="en-US" sz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52525" y="2736502"/>
            <a:ext cx="1804987" cy="308670"/>
            <a:chOff x="1152525" y="3221682"/>
            <a:chExt cx="1804987" cy="30867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152525" y="3221682"/>
              <a:ext cx="2" cy="30867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19200" y="3234303"/>
              <a:ext cx="1738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Controlled burn event*</a:t>
              </a:r>
              <a:endParaRPr lang="en-US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81363" y="8153400"/>
            <a:ext cx="564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= Controlled burn occurred on 4/30/12; Block A west of the Nature Trail (the fainter line on the map) was burned in addition to all of Block B.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198" y="4403339"/>
            <a:ext cx="2743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Relative abundance (</a:t>
            </a:r>
            <a:r>
              <a:rPr lang="en-US" sz="1200" b="1" i="1" dirty="0" smtClean="0"/>
              <a:t>see map at right</a:t>
            </a:r>
            <a:r>
              <a:rPr lang="en-US" sz="1200" b="1" dirty="0" smtClean="0"/>
              <a:t>):</a:t>
            </a:r>
            <a:endParaRPr lang="en-US" sz="1200" b="1" dirty="0"/>
          </a:p>
        </p:txBody>
      </p:sp>
      <p:sp>
        <p:nvSpPr>
          <p:cNvPr id="222" name="Oval 221"/>
          <p:cNvSpPr/>
          <p:nvPr/>
        </p:nvSpPr>
        <p:spPr>
          <a:xfrm>
            <a:off x="4572000" y="373380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1" name="Oval 230"/>
          <p:cNvSpPr/>
          <p:nvPr/>
        </p:nvSpPr>
        <p:spPr>
          <a:xfrm>
            <a:off x="4572000" y="304800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2" name="Oval 231"/>
          <p:cNvSpPr/>
          <p:nvPr/>
        </p:nvSpPr>
        <p:spPr>
          <a:xfrm>
            <a:off x="4581525" y="281940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3" name="Oval 232"/>
          <p:cNvSpPr/>
          <p:nvPr/>
        </p:nvSpPr>
        <p:spPr>
          <a:xfrm>
            <a:off x="4600575" y="2962275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91050" y="36385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572000" y="38862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648200" y="32289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619625" y="26955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241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1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525" y="3267075"/>
            <a:ext cx="39433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50989" y="304800"/>
            <a:ext cx="335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Vascular plants of NATL’s Upland Pine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Sam Hart, Jun.-Dec.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5725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Scientific name: </a:t>
            </a:r>
            <a:r>
              <a:rPr lang="en-US" sz="1200" i="1" dirty="0" err="1" smtClean="0"/>
              <a:t>Sabal</a:t>
            </a:r>
            <a:r>
              <a:rPr lang="en-US" sz="1200" i="1" dirty="0" smtClean="0"/>
              <a:t> palmetto</a:t>
            </a:r>
          </a:p>
          <a:p>
            <a:r>
              <a:rPr lang="en-US" sz="1200" b="1" dirty="0" smtClean="0"/>
              <a:t>Native to Florida?: </a:t>
            </a:r>
            <a:r>
              <a:rPr lang="en-US" sz="1200" dirty="0" smtClean="0"/>
              <a:t>yes</a:t>
            </a:r>
          </a:p>
          <a:p>
            <a:r>
              <a:rPr lang="en-US" sz="1200" b="1" dirty="0" smtClean="0"/>
              <a:t>NATL common name: </a:t>
            </a:r>
            <a:r>
              <a:rPr lang="en-US" sz="1200" dirty="0" smtClean="0"/>
              <a:t>cabbage palm </a:t>
            </a:r>
          </a:p>
          <a:p>
            <a:r>
              <a:rPr lang="en-US" sz="1200" b="1" dirty="0" smtClean="0"/>
              <a:t>Recognized by foliage prior to blooming?: </a:t>
            </a:r>
            <a:r>
              <a:rPr lang="en-US" sz="1200" dirty="0" smtClean="0"/>
              <a:t>yes</a:t>
            </a:r>
            <a:br>
              <a:rPr lang="en-US" sz="1200" dirty="0" smtClean="0"/>
            </a:br>
            <a:r>
              <a:rPr lang="en-US" sz="1200" b="1" dirty="0" err="1" smtClean="0"/>
              <a:t>Phenological</a:t>
            </a:r>
            <a:r>
              <a:rPr lang="en-US" sz="1200" b="1" dirty="0" smtClean="0"/>
              <a:t> observations:</a:t>
            </a:r>
            <a:endParaRPr lang="en-US" sz="1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152400"/>
            <a:ext cx="2133600" cy="6292064"/>
          </a:xfrm>
          <a:prstGeom prst="rect">
            <a:avLst/>
          </a:prstGeom>
        </p:spPr>
      </p:pic>
      <p:sp>
        <p:nvSpPr>
          <p:cNvPr id="184" name="Rectangle 183"/>
          <p:cNvSpPr/>
          <p:nvPr/>
        </p:nvSpPr>
        <p:spPr>
          <a:xfrm>
            <a:off x="1085548" y="2184826"/>
            <a:ext cx="120791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085548" y="2003850"/>
            <a:ext cx="120791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085548" y="2546776"/>
            <a:ext cx="120791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1085548" y="2365801"/>
            <a:ext cx="120791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23329" y="1927651"/>
            <a:ext cx="166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Green foliage</a:t>
            </a:r>
            <a:endParaRPr lang="en-US" sz="1200" dirty="0"/>
          </a:p>
          <a:p>
            <a:r>
              <a:rPr lang="en-US" sz="1200" dirty="0" smtClean="0"/>
              <a:t>Flowers</a:t>
            </a:r>
            <a:endParaRPr lang="en-US" sz="1200" dirty="0"/>
          </a:p>
          <a:p>
            <a:r>
              <a:rPr lang="en-US" sz="1200" dirty="0" smtClean="0"/>
              <a:t>Seeds/fruit</a:t>
            </a:r>
            <a:endParaRPr lang="en-US" sz="1200" dirty="0"/>
          </a:p>
          <a:p>
            <a:r>
              <a:rPr lang="en-US" sz="1200" dirty="0" smtClean="0"/>
              <a:t>Dormant, dying, or dead</a:t>
            </a:r>
            <a:endParaRPr lang="en-US" sz="1200" dirty="0"/>
          </a:p>
        </p:txBody>
      </p:sp>
      <p:grpSp>
        <p:nvGrpSpPr>
          <p:cNvPr id="6" name="Group 148"/>
          <p:cNvGrpSpPr/>
          <p:nvPr/>
        </p:nvGrpSpPr>
        <p:grpSpPr>
          <a:xfrm>
            <a:off x="620968" y="1994326"/>
            <a:ext cx="250873" cy="257175"/>
            <a:chOff x="3152775" y="7115175"/>
            <a:chExt cx="257175" cy="257175"/>
          </a:xfrm>
        </p:grpSpPr>
        <p:sp>
          <p:nvSpPr>
            <p:cNvPr id="150" name="Rectangle 149"/>
            <p:cNvSpPr/>
            <p:nvPr/>
          </p:nvSpPr>
          <p:spPr>
            <a:xfrm>
              <a:off x="3152775" y="7248525"/>
              <a:ext cx="123825" cy="1238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286125" y="7115175"/>
              <a:ext cx="123825" cy="1238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152775" y="7115175"/>
              <a:ext cx="123825" cy="12382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286125" y="7248525"/>
              <a:ext cx="123825" cy="12382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0464" y="5646777"/>
            <a:ext cx="40505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Notes </a:t>
            </a:r>
            <a:r>
              <a:rPr lang="en-US" sz="1200" b="1" dirty="0"/>
              <a:t>on </a:t>
            </a:r>
            <a:r>
              <a:rPr lang="en-US" sz="1200" b="1" dirty="0" smtClean="0"/>
              <a:t>identification</a:t>
            </a:r>
            <a:r>
              <a:rPr lang="en-US" sz="1200" b="1" dirty="0"/>
              <a:t> </a:t>
            </a:r>
            <a:r>
              <a:rPr lang="en-US" sz="1200" b="1" dirty="0" smtClean="0"/>
              <a:t>and other noteworthy traits: </a:t>
            </a:r>
            <a:r>
              <a:rPr lang="en-US" sz="1200" dirty="0" smtClean="0"/>
              <a:t>midrib extends all the way down to the tip of the frond; lobes of frond are thicker than those of </a:t>
            </a:r>
            <a:r>
              <a:rPr lang="en-US" sz="1200" i="1" dirty="0" err="1" smtClean="0"/>
              <a:t>Sabal</a:t>
            </a:r>
            <a:r>
              <a:rPr lang="en-US" sz="1200" i="1" dirty="0" smtClean="0"/>
              <a:t> minor </a:t>
            </a:r>
            <a:r>
              <a:rPr lang="en-US" sz="1200" dirty="0" smtClean="0"/>
              <a:t>or </a:t>
            </a:r>
            <a:r>
              <a:rPr lang="en-US" sz="1200" i="1" dirty="0" err="1" smtClean="0"/>
              <a:t>Serenoa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repens</a:t>
            </a:r>
            <a:r>
              <a:rPr lang="en-US" sz="1200" dirty="0" smtClean="0"/>
              <a:t>; most of those observed appeared to be quite young (having no “trunk” yet)</a:t>
            </a:r>
            <a:endParaRPr lang="en-US" i="1" dirty="0"/>
          </a:p>
        </p:txBody>
      </p:sp>
      <p:sp>
        <p:nvSpPr>
          <p:cNvPr id="58" name="Oval 57"/>
          <p:cNvSpPr/>
          <p:nvPr/>
        </p:nvSpPr>
        <p:spPr>
          <a:xfrm>
            <a:off x="5495925" y="2194351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5029200" y="99060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800600" y="121268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654930" y="61912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781675" y="285467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810250" y="275748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243512" y="294039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424487" y="307181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512055" y="609600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>
            <a:off x="2328861" y="3457573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894082" y="3457574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2614612" y="3457574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3471862" y="3457574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3186112" y="3457573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4043362" y="3457574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752849" y="3457574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7"/>
          <p:cNvGrpSpPr/>
          <p:nvPr/>
        </p:nvGrpSpPr>
        <p:grpSpPr>
          <a:xfrm>
            <a:off x="1092039" y="4776724"/>
            <a:ext cx="2917985" cy="646331"/>
            <a:chOff x="1092039" y="4652899"/>
            <a:chExt cx="2917985" cy="646331"/>
          </a:xfrm>
        </p:grpSpPr>
        <p:sp>
          <p:nvSpPr>
            <p:cNvPr id="53" name="Oval 52"/>
            <p:cNvSpPr/>
            <p:nvPr/>
          </p:nvSpPr>
          <p:spPr>
            <a:xfrm>
              <a:off x="1092039" y="5073728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1107753" y="4911803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126803" y="4755801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38249" y="4652899"/>
              <a:ext cx="2771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One plant</a:t>
              </a:r>
            </a:p>
            <a:p>
              <a:r>
                <a:rPr lang="en-US" sz="1200" dirty="0" smtClean="0"/>
                <a:t>Several plants very close together</a:t>
              </a:r>
            </a:p>
            <a:p>
              <a:r>
                <a:rPr lang="en-US" sz="1200" dirty="0" smtClean="0"/>
                <a:t>Group of many plants very close together</a:t>
              </a:r>
              <a:endParaRPr lang="en-US" sz="1200" dirty="0"/>
            </a:p>
          </p:txBody>
        </p:sp>
      </p:grpSp>
      <p:grpSp>
        <p:nvGrpSpPr>
          <p:cNvPr id="11" name="Group 7"/>
          <p:cNvGrpSpPr/>
          <p:nvPr/>
        </p:nvGrpSpPr>
        <p:grpSpPr>
          <a:xfrm>
            <a:off x="1152525" y="2736502"/>
            <a:ext cx="1804987" cy="308670"/>
            <a:chOff x="1152525" y="3221682"/>
            <a:chExt cx="1804987" cy="30867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152525" y="3221682"/>
              <a:ext cx="2" cy="30867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19200" y="3234303"/>
              <a:ext cx="1738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Controlled burn event*</a:t>
              </a:r>
              <a:endParaRPr lang="en-US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81363" y="8153400"/>
            <a:ext cx="564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= Controlled burn occurred on 4/30/12; Block A west of the Nature Trail (the fainter line on the map) was burned in addition to all of Block B.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198" y="4403339"/>
            <a:ext cx="2728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Relative abundance (</a:t>
            </a:r>
            <a:r>
              <a:rPr lang="en-US" sz="1200" b="1" i="1" dirty="0" smtClean="0"/>
              <a:t>see map at right</a:t>
            </a:r>
            <a:r>
              <a:rPr lang="en-US" sz="1200" b="1" dirty="0" smtClean="0"/>
              <a:t>):</a:t>
            </a:r>
            <a:endParaRPr lang="en-US" sz="1200" b="1" dirty="0"/>
          </a:p>
        </p:txBody>
      </p:sp>
      <p:sp>
        <p:nvSpPr>
          <p:cNvPr id="203" name="Oval 202"/>
          <p:cNvSpPr/>
          <p:nvPr/>
        </p:nvSpPr>
        <p:spPr>
          <a:xfrm>
            <a:off x="5486400" y="163237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5314950" y="179430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5819775" y="235627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5550155" y="309086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5340605" y="286779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5569205" y="62388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6288343" y="287372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5061044" y="11430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5049676" y="125554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5129212" y="136683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5014912" y="136683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5057775" y="14478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6202618" y="78992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6221668" y="6762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6257925" y="56641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6286500" y="44258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6162675" y="45211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5621593" y="558388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5878768" y="2828924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5743575" y="179430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5953125" y="18514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6210300" y="172762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6219825" y="295944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5354893" y="505158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5357812" y="52006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5376862" y="538007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5281612" y="60198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5562600" y="545627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5421568" y="558087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5462587" y="570071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5586412" y="57150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5002468" y="552810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5652011" y="461292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838700" y="4146164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924425" y="504515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5078668" y="465102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5635880" y="513730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2328859" y="3733798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614611" y="3733798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2898843" y="3733798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3181346" y="3733798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3467098" y="3738558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3752848" y="3738558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4043362" y="3738557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241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1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525" y="3267075"/>
            <a:ext cx="39433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0514" y="304800"/>
            <a:ext cx="335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Vascular plants of NATL’s Upland Pine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Sam Hart, Jun.-Dec.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5725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Scientific name: </a:t>
            </a:r>
            <a:r>
              <a:rPr lang="en-US" sz="1200" i="1" dirty="0" err="1" smtClean="0"/>
              <a:t>Vernonia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angustifolia</a:t>
            </a:r>
            <a:r>
              <a:rPr lang="en-US" sz="1200" dirty="0" smtClean="0"/>
              <a:t>	</a:t>
            </a:r>
            <a:endParaRPr lang="en-US" sz="1200" b="1" dirty="0" smtClean="0"/>
          </a:p>
          <a:p>
            <a:r>
              <a:rPr lang="en-US" sz="1200" b="1" dirty="0" smtClean="0"/>
              <a:t>Native to Florida?: </a:t>
            </a:r>
            <a:r>
              <a:rPr lang="en-US" sz="1200" dirty="0" smtClean="0"/>
              <a:t>yes</a:t>
            </a:r>
            <a:endParaRPr lang="en-US" sz="1200" b="1" dirty="0" smtClean="0"/>
          </a:p>
          <a:p>
            <a:r>
              <a:rPr lang="en-US" sz="1200" b="1" dirty="0" smtClean="0"/>
              <a:t>NATL common name:</a:t>
            </a:r>
            <a:r>
              <a:rPr lang="en-US" sz="1200" dirty="0" smtClean="0"/>
              <a:t> tall ironweed</a:t>
            </a:r>
            <a:endParaRPr lang="en-US" sz="1200" b="1" dirty="0" smtClean="0"/>
          </a:p>
          <a:p>
            <a:r>
              <a:rPr lang="en-US" sz="1200" b="1" dirty="0" smtClean="0"/>
              <a:t>Recognized by foliage prior to blooming?: </a:t>
            </a:r>
            <a:r>
              <a:rPr lang="en-US" sz="1200" dirty="0" smtClean="0"/>
              <a:t>no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err="1" smtClean="0"/>
              <a:t>Phenological</a:t>
            </a:r>
            <a:r>
              <a:rPr lang="en-US" sz="1200" b="1" dirty="0" smtClean="0"/>
              <a:t> observations:</a:t>
            </a:r>
            <a:endParaRPr lang="en-US" sz="1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152400"/>
            <a:ext cx="2133600" cy="6292064"/>
          </a:xfrm>
          <a:prstGeom prst="rect">
            <a:avLst/>
          </a:prstGeom>
        </p:spPr>
      </p:pic>
      <p:sp>
        <p:nvSpPr>
          <p:cNvPr id="184" name="Rectangle 183"/>
          <p:cNvSpPr/>
          <p:nvPr/>
        </p:nvSpPr>
        <p:spPr>
          <a:xfrm>
            <a:off x="1085548" y="2184826"/>
            <a:ext cx="120791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085548" y="2003850"/>
            <a:ext cx="120791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085548" y="2546776"/>
            <a:ext cx="120791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1085548" y="2365801"/>
            <a:ext cx="120791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23329" y="1927651"/>
            <a:ext cx="166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Green foliage</a:t>
            </a:r>
            <a:endParaRPr lang="en-US" sz="1200" dirty="0"/>
          </a:p>
          <a:p>
            <a:r>
              <a:rPr lang="en-US" sz="1200" dirty="0" smtClean="0"/>
              <a:t>Flowers</a:t>
            </a:r>
            <a:endParaRPr lang="en-US" sz="1200" dirty="0"/>
          </a:p>
          <a:p>
            <a:r>
              <a:rPr lang="en-US" sz="1200" dirty="0" smtClean="0"/>
              <a:t>Seeds/fruit</a:t>
            </a:r>
            <a:endParaRPr lang="en-US" sz="1200" dirty="0"/>
          </a:p>
          <a:p>
            <a:r>
              <a:rPr lang="en-US" sz="1200" dirty="0" smtClean="0"/>
              <a:t>Dormant, dying, or dead</a:t>
            </a:r>
            <a:endParaRPr lang="en-US" sz="1200" dirty="0"/>
          </a:p>
        </p:txBody>
      </p:sp>
      <p:grpSp>
        <p:nvGrpSpPr>
          <p:cNvPr id="6" name="Group 148"/>
          <p:cNvGrpSpPr/>
          <p:nvPr/>
        </p:nvGrpSpPr>
        <p:grpSpPr>
          <a:xfrm>
            <a:off x="620968" y="1994326"/>
            <a:ext cx="250873" cy="257175"/>
            <a:chOff x="3152775" y="7115175"/>
            <a:chExt cx="257175" cy="257175"/>
          </a:xfrm>
        </p:grpSpPr>
        <p:sp>
          <p:nvSpPr>
            <p:cNvPr id="150" name="Rectangle 149"/>
            <p:cNvSpPr/>
            <p:nvPr/>
          </p:nvSpPr>
          <p:spPr>
            <a:xfrm>
              <a:off x="3152775" y="7248525"/>
              <a:ext cx="123825" cy="1238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286125" y="7115175"/>
              <a:ext cx="123825" cy="1238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152775" y="7115175"/>
              <a:ext cx="123825" cy="12382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286125" y="7248525"/>
              <a:ext cx="123825" cy="12382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0464" y="5646777"/>
            <a:ext cx="4050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Notes </a:t>
            </a:r>
            <a:r>
              <a:rPr lang="en-US" sz="1200" b="1" dirty="0"/>
              <a:t>on </a:t>
            </a:r>
            <a:r>
              <a:rPr lang="en-US" sz="1200" b="1" dirty="0" smtClean="0"/>
              <a:t>identification</a:t>
            </a:r>
            <a:r>
              <a:rPr lang="en-US" sz="1200" b="1" dirty="0"/>
              <a:t> </a:t>
            </a:r>
            <a:r>
              <a:rPr lang="en-US" sz="1200" b="1" dirty="0" smtClean="0"/>
              <a:t>and other noteworthy traits: </a:t>
            </a:r>
            <a:r>
              <a:rPr lang="en-US" sz="1200" dirty="0" smtClean="0"/>
              <a:t>deep purple-pink flowers are very eye-catching; many very slender leaves all up and down stem; very little to no branching occurring; whorled leaf attachment</a:t>
            </a:r>
            <a:endParaRPr lang="en-US" b="1" dirty="0"/>
          </a:p>
        </p:txBody>
      </p:sp>
      <p:sp>
        <p:nvSpPr>
          <p:cNvPr id="66" name="Oval 65"/>
          <p:cNvSpPr/>
          <p:nvPr/>
        </p:nvSpPr>
        <p:spPr>
          <a:xfrm>
            <a:off x="5224462" y="800100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867275" y="40195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857750" y="34290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284876" y="259800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800600" y="2080051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3328986" y="3590924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3328987" y="3864826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3043237" y="3457575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3038475" y="3738562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3186111" y="3595687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3467100" y="3876674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895600" y="3457574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895600" y="3738562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614737" y="3590924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324225" y="3457575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3467100" y="3595687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3186112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3609974" y="3867150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3324225" y="3733799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3181350" y="3876675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3181056" y="3738562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7"/>
          <p:cNvGrpSpPr/>
          <p:nvPr/>
        </p:nvGrpSpPr>
        <p:grpSpPr>
          <a:xfrm>
            <a:off x="1092039" y="4767199"/>
            <a:ext cx="2917986" cy="646331"/>
            <a:chOff x="1092039" y="4652899"/>
            <a:chExt cx="2917986" cy="646331"/>
          </a:xfrm>
        </p:grpSpPr>
        <p:sp>
          <p:nvSpPr>
            <p:cNvPr id="53" name="Oval 52"/>
            <p:cNvSpPr/>
            <p:nvPr/>
          </p:nvSpPr>
          <p:spPr>
            <a:xfrm>
              <a:off x="1092039" y="5073728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1107753" y="4911803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126803" y="4755801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38249" y="4652899"/>
              <a:ext cx="27717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One plant</a:t>
              </a:r>
            </a:p>
            <a:p>
              <a:r>
                <a:rPr lang="en-US" sz="1200" dirty="0" smtClean="0"/>
                <a:t>Several plants very close together</a:t>
              </a:r>
            </a:p>
            <a:p>
              <a:r>
                <a:rPr lang="en-US" sz="1200" dirty="0" smtClean="0"/>
                <a:t>Group of many plants very close together</a:t>
              </a:r>
              <a:endParaRPr lang="en-US" sz="1200" dirty="0"/>
            </a:p>
          </p:txBody>
        </p:sp>
      </p:grpSp>
      <p:grpSp>
        <p:nvGrpSpPr>
          <p:cNvPr id="11" name="Group 7"/>
          <p:cNvGrpSpPr/>
          <p:nvPr/>
        </p:nvGrpSpPr>
        <p:grpSpPr>
          <a:xfrm>
            <a:off x="1152525" y="2736502"/>
            <a:ext cx="1804987" cy="308670"/>
            <a:chOff x="1152525" y="3221682"/>
            <a:chExt cx="1804987" cy="30867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152525" y="3221682"/>
              <a:ext cx="2" cy="30867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19200" y="3234303"/>
              <a:ext cx="1738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Controlled burn event*</a:t>
              </a:r>
              <a:endParaRPr lang="en-US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81363" y="8153400"/>
            <a:ext cx="564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= Controlled burn occurred on 4/30/12; Block A west of the Nature Trail (the fainter line on the map) was burned in addition to all of Block B.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198" y="4403339"/>
            <a:ext cx="2743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Relative abundance (</a:t>
            </a:r>
            <a:r>
              <a:rPr lang="en-US" sz="1200" b="1" i="1" dirty="0" smtClean="0"/>
              <a:t>see map at right</a:t>
            </a:r>
            <a:r>
              <a:rPr lang="en-US" sz="1200" b="1" dirty="0" smtClean="0"/>
              <a:t>):</a:t>
            </a:r>
            <a:endParaRPr lang="en-US" sz="1200" b="1" dirty="0"/>
          </a:p>
        </p:txBody>
      </p:sp>
      <p:sp>
        <p:nvSpPr>
          <p:cNvPr id="222" name="Oval 221"/>
          <p:cNvSpPr/>
          <p:nvPr/>
        </p:nvSpPr>
        <p:spPr>
          <a:xfrm>
            <a:off x="4803864" y="230504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5067300" y="574717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5156289" y="453231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811968" y="296781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5300662" y="16383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822914" y="241342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5013414" y="1936014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5105400" y="57477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5272087" y="326033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5127714" y="395171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794339" y="436523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5586412" y="138413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899114" y="98042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870539" y="68907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5381625" y="65097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5237251" y="119246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5140164" y="16002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965789" y="2808594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803864" y="526422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5376862" y="226578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851489" y="138413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5453062" y="202766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24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1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525" y="3267075"/>
            <a:ext cx="39433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0514" y="304800"/>
            <a:ext cx="335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Vascular plants of NATL’s Upland Pine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Sam Hart, Jun.-Dec.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5725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Scientific name: </a:t>
            </a:r>
            <a:r>
              <a:rPr lang="en-US" sz="1200" i="1" dirty="0" err="1" smtClean="0"/>
              <a:t>Ageratina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jucunda</a:t>
            </a:r>
            <a:endParaRPr lang="en-US" sz="1200" b="1" dirty="0" smtClean="0"/>
          </a:p>
          <a:p>
            <a:r>
              <a:rPr lang="en-US" sz="1200" b="1" dirty="0" smtClean="0"/>
              <a:t>Native to Florida?: </a:t>
            </a:r>
            <a:r>
              <a:rPr lang="en-US" sz="1200" dirty="0" smtClean="0"/>
              <a:t>yes</a:t>
            </a:r>
            <a:endParaRPr lang="en-US" sz="1200" b="1" dirty="0" smtClean="0"/>
          </a:p>
          <a:p>
            <a:r>
              <a:rPr lang="en-US" sz="1200" b="1" dirty="0" smtClean="0"/>
              <a:t>NATL common name: </a:t>
            </a:r>
            <a:r>
              <a:rPr lang="en-US" sz="1200" dirty="0" smtClean="0"/>
              <a:t>hammock snakeroot</a:t>
            </a:r>
            <a:endParaRPr lang="en-US" sz="1200" b="1" dirty="0" smtClean="0"/>
          </a:p>
          <a:p>
            <a:r>
              <a:rPr lang="en-US" sz="1200" b="1" dirty="0" smtClean="0"/>
              <a:t>Recognized by foliage prior to blooming?: </a:t>
            </a:r>
            <a:r>
              <a:rPr lang="en-US" sz="1200" dirty="0" smtClean="0"/>
              <a:t>yes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err="1" smtClean="0"/>
              <a:t>Phenological</a:t>
            </a:r>
            <a:r>
              <a:rPr lang="en-US" sz="1200" b="1" dirty="0" smtClean="0"/>
              <a:t> observations: </a:t>
            </a:r>
            <a:endParaRPr lang="en-US" sz="1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152400"/>
            <a:ext cx="2133600" cy="6292064"/>
          </a:xfrm>
          <a:prstGeom prst="rect">
            <a:avLst/>
          </a:prstGeom>
        </p:spPr>
      </p:pic>
      <p:sp>
        <p:nvSpPr>
          <p:cNvPr id="184" name="Rectangle 183"/>
          <p:cNvSpPr/>
          <p:nvPr/>
        </p:nvSpPr>
        <p:spPr>
          <a:xfrm>
            <a:off x="1085548" y="2184826"/>
            <a:ext cx="120791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085548" y="2003850"/>
            <a:ext cx="120791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085548" y="2546776"/>
            <a:ext cx="120791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1085548" y="2365801"/>
            <a:ext cx="120791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23329" y="1927651"/>
            <a:ext cx="166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Green foliage</a:t>
            </a:r>
            <a:endParaRPr lang="en-US" sz="1200" dirty="0"/>
          </a:p>
          <a:p>
            <a:r>
              <a:rPr lang="en-US" sz="1200" dirty="0" smtClean="0"/>
              <a:t>Flowers</a:t>
            </a:r>
            <a:endParaRPr lang="en-US" sz="1200" dirty="0"/>
          </a:p>
          <a:p>
            <a:r>
              <a:rPr lang="en-US" sz="1200" dirty="0" smtClean="0"/>
              <a:t>Seeds/fruit</a:t>
            </a:r>
            <a:endParaRPr lang="en-US" sz="1200" dirty="0"/>
          </a:p>
          <a:p>
            <a:r>
              <a:rPr lang="en-US" sz="1200" dirty="0" smtClean="0"/>
              <a:t>Dormant, dying, or dead</a:t>
            </a:r>
            <a:endParaRPr lang="en-US" sz="1200" dirty="0"/>
          </a:p>
        </p:txBody>
      </p:sp>
      <p:grpSp>
        <p:nvGrpSpPr>
          <p:cNvPr id="6" name="Group 148"/>
          <p:cNvGrpSpPr/>
          <p:nvPr/>
        </p:nvGrpSpPr>
        <p:grpSpPr>
          <a:xfrm>
            <a:off x="620968" y="1994326"/>
            <a:ext cx="250873" cy="257175"/>
            <a:chOff x="3152775" y="7115175"/>
            <a:chExt cx="257175" cy="257175"/>
          </a:xfrm>
        </p:grpSpPr>
        <p:sp>
          <p:nvSpPr>
            <p:cNvPr id="150" name="Rectangle 149"/>
            <p:cNvSpPr/>
            <p:nvPr/>
          </p:nvSpPr>
          <p:spPr>
            <a:xfrm>
              <a:off x="3152775" y="7248525"/>
              <a:ext cx="123825" cy="1238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286125" y="7115175"/>
              <a:ext cx="123825" cy="1238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152775" y="7115175"/>
              <a:ext cx="123825" cy="12382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286125" y="7248525"/>
              <a:ext cx="123825" cy="12382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0464" y="5646777"/>
            <a:ext cx="4050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Notes </a:t>
            </a:r>
            <a:r>
              <a:rPr lang="en-US" sz="1200" b="1" dirty="0"/>
              <a:t>on </a:t>
            </a:r>
            <a:r>
              <a:rPr lang="en-US" sz="1200" b="1" dirty="0" smtClean="0"/>
              <a:t>identification</a:t>
            </a:r>
            <a:r>
              <a:rPr lang="en-US" sz="1200" b="1" dirty="0"/>
              <a:t> </a:t>
            </a:r>
            <a:r>
              <a:rPr lang="en-US" sz="1200" b="1" dirty="0" smtClean="0"/>
              <a:t>and other noteworthy traits: </a:t>
            </a:r>
            <a:r>
              <a:rPr lang="en-US" sz="1200" dirty="0" smtClean="0"/>
              <a:t>serrate leaf margins; spade-shaped or triangular leaves; clusters of many small, white flowers at the tops of the shoots</a:t>
            </a:r>
            <a:r>
              <a:rPr lang="en-US" sz="1200" smtClean="0"/>
              <a:t>; stems often </a:t>
            </a:r>
            <a:r>
              <a:rPr lang="en-US" sz="1200" dirty="0" smtClean="0"/>
              <a:t>orange-brown </a:t>
            </a:r>
            <a:r>
              <a:rPr lang="en-US" sz="1200" smtClean="0"/>
              <a:t>in color</a:t>
            </a:r>
            <a:endParaRPr lang="en-US" b="1" dirty="0"/>
          </a:p>
        </p:txBody>
      </p:sp>
      <p:sp>
        <p:nvSpPr>
          <p:cNvPr id="56" name="Oval 55"/>
          <p:cNvSpPr/>
          <p:nvPr/>
        </p:nvSpPr>
        <p:spPr>
          <a:xfrm>
            <a:off x="6000750" y="1095375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915024" y="1513313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981700" y="1288881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5629275" y="3886198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5991225" y="942975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943600" y="771525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638800" y="5130878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019675" y="4086225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648325" y="4427538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914900" y="469099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686425" y="454183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686425" y="432713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581650" y="40671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700712" y="41052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667375" y="483200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624512" y="4679601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4181474" y="3876673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4181474" y="3581400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3324225" y="3457575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3895725" y="3457575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038600" y="3586162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3467100" y="3586162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333625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895600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614737" y="3581400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609974" y="3457575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3752850" y="3586162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2609850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3467100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3895725" y="3581400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3609975" y="3743323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4043362" y="3867148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3181350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2324100" y="3738562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752850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181350" y="3733798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895725" y="3881434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609973" y="3876672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900487" y="3743323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3755231" y="3867148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2895600" y="3733798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2614612" y="3738561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3467100" y="3733798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752850" y="3733797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7"/>
          <p:cNvGrpSpPr/>
          <p:nvPr/>
        </p:nvGrpSpPr>
        <p:grpSpPr>
          <a:xfrm>
            <a:off x="1092039" y="4767199"/>
            <a:ext cx="2917986" cy="646331"/>
            <a:chOff x="1092039" y="4652899"/>
            <a:chExt cx="2917986" cy="646331"/>
          </a:xfrm>
        </p:grpSpPr>
        <p:sp>
          <p:nvSpPr>
            <p:cNvPr id="53" name="Oval 52"/>
            <p:cNvSpPr/>
            <p:nvPr/>
          </p:nvSpPr>
          <p:spPr>
            <a:xfrm>
              <a:off x="1092039" y="5073728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1107753" y="4911803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126803" y="4755801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38249" y="4652899"/>
              <a:ext cx="27717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One plant</a:t>
              </a:r>
            </a:p>
            <a:p>
              <a:r>
                <a:rPr lang="en-US" sz="1200" dirty="0" smtClean="0"/>
                <a:t>Several plants very close together</a:t>
              </a:r>
            </a:p>
            <a:p>
              <a:r>
                <a:rPr lang="en-US" sz="1200" dirty="0" smtClean="0"/>
                <a:t>Group of many plants very close together</a:t>
              </a:r>
              <a:endParaRPr lang="en-US" sz="1200" dirty="0"/>
            </a:p>
          </p:txBody>
        </p:sp>
      </p:grpSp>
      <p:grpSp>
        <p:nvGrpSpPr>
          <p:cNvPr id="11" name="Group 7"/>
          <p:cNvGrpSpPr/>
          <p:nvPr/>
        </p:nvGrpSpPr>
        <p:grpSpPr>
          <a:xfrm>
            <a:off x="1152525" y="2736502"/>
            <a:ext cx="1804987" cy="308670"/>
            <a:chOff x="1152525" y="3221682"/>
            <a:chExt cx="1804987" cy="30867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152525" y="3221682"/>
              <a:ext cx="2" cy="30867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19200" y="3234303"/>
              <a:ext cx="1738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Controlled burn event*</a:t>
              </a:r>
              <a:endParaRPr lang="en-US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81363" y="8153400"/>
            <a:ext cx="564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= Controlled burn occurred on 4/30/12; Block A west of the Nature Trail (the fainter line on the map) was burned in addition to all of Block B.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198" y="4403339"/>
            <a:ext cx="2743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Relative abundance (</a:t>
            </a:r>
            <a:r>
              <a:rPr lang="en-US" sz="1200" b="1" i="1" dirty="0" smtClean="0"/>
              <a:t>see map at right</a:t>
            </a:r>
            <a:r>
              <a:rPr lang="en-US" sz="1200" b="1" dirty="0" smtClean="0"/>
              <a:t>):</a:t>
            </a:r>
            <a:endParaRPr lang="en-US" sz="1200" b="1" dirty="0"/>
          </a:p>
        </p:txBody>
      </p:sp>
      <p:sp>
        <p:nvSpPr>
          <p:cNvPr id="203" name="Oval 202"/>
          <p:cNvSpPr/>
          <p:nvPr/>
        </p:nvSpPr>
        <p:spPr>
          <a:xfrm>
            <a:off x="5076825" y="454183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5191125" y="3938584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5572125" y="464223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5314950" y="396239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5695950" y="40195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5572125" y="452278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5715000" y="257058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6172200" y="198956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6172200" y="208957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6324600" y="208957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5943600" y="313650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6019800" y="323175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943475" y="35433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5038725" y="125378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5676900" y="274912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5667375" y="289083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5657850" y="302612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5562600" y="31908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5372100" y="216577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5591175" y="218006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5381625" y="8667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5219700" y="75182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5543550" y="175143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5410200" y="182763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5524500" y="191336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5686425" y="185621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5791200" y="195146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5676900" y="492725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5572125" y="489867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5553075" y="505467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5667375" y="501181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5167312" y="2741264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5381625" y="253248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5195887" y="128888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6057900" y="64228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5876924" y="100012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5648325" y="67562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5572125" y="10572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5357812" y="137820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5715000" y="136508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5943600" y="245152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5219700" y="504991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6096000" y="144128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5927814" y="123173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6038850" y="151331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6105525" y="171333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6096000" y="8286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6124575" y="12477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5105400" y="237532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5419725" y="123173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5705475" y="158951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5857875" y="171333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5934075" y="182763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5943600" y="144604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/>
          <p:cNvSpPr/>
          <p:nvPr/>
        </p:nvSpPr>
        <p:spPr>
          <a:xfrm>
            <a:off x="5391150" y="56164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5829300" y="138948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5229225" y="155141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5772150" y="119363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5781675" y="84772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5895975" y="57117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5448300" y="288762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val 289"/>
          <p:cNvSpPr/>
          <p:nvPr/>
        </p:nvSpPr>
        <p:spPr>
          <a:xfrm>
            <a:off x="5581650" y="89058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5267325" y="96202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5000625" y="68038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val 292"/>
          <p:cNvSpPr/>
          <p:nvPr/>
        </p:nvSpPr>
        <p:spPr>
          <a:xfrm>
            <a:off x="5572125" y="147521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5295900" y="10668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Oval 299"/>
          <p:cNvSpPr/>
          <p:nvPr/>
        </p:nvSpPr>
        <p:spPr>
          <a:xfrm>
            <a:off x="5353050" y="36004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val 305"/>
          <p:cNvSpPr/>
          <p:nvPr/>
        </p:nvSpPr>
        <p:spPr>
          <a:xfrm>
            <a:off x="5400675" y="1694288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5438775" y="752475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241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1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525" y="3267075"/>
            <a:ext cx="39433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0514" y="304800"/>
            <a:ext cx="335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Vascular plants of NATL’s Upland Pine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Sam Hart, Jun.-Dec.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5725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Scientific name: </a:t>
            </a:r>
            <a:r>
              <a:rPr lang="en-US" sz="1200" i="1" dirty="0" err="1" smtClean="0"/>
              <a:t>Callicarpa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americana</a:t>
            </a:r>
            <a:endParaRPr lang="en-US" sz="1200" b="1" dirty="0" smtClean="0"/>
          </a:p>
          <a:p>
            <a:r>
              <a:rPr lang="en-US" sz="1200" b="1" dirty="0" smtClean="0"/>
              <a:t>Native to Florida?: </a:t>
            </a:r>
            <a:r>
              <a:rPr lang="en-US" sz="1200" dirty="0" smtClean="0"/>
              <a:t>yes</a:t>
            </a:r>
            <a:endParaRPr lang="en-US" sz="1200" b="1" dirty="0" smtClean="0"/>
          </a:p>
          <a:p>
            <a:r>
              <a:rPr lang="en-US" sz="1200" b="1" dirty="0" smtClean="0"/>
              <a:t>NATL common name: </a:t>
            </a:r>
            <a:r>
              <a:rPr lang="en-US" sz="1200" dirty="0" smtClean="0"/>
              <a:t>American beautyberry</a:t>
            </a:r>
            <a:endParaRPr lang="en-US" sz="1200" b="1" dirty="0" smtClean="0"/>
          </a:p>
          <a:p>
            <a:r>
              <a:rPr lang="en-US" sz="1200" b="1" dirty="0" smtClean="0"/>
              <a:t>Recognized by foliage prior to blooming?: </a:t>
            </a:r>
            <a:r>
              <a:rPr lang="en-US" sz="1200" dirty="0" smtClean="0"/>
              <a:t>yes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err="1" smtClean="0"/>
              <a:t>Phenological</a:t>
            </a:r>
            <a:r>
              <a:rPr lang="en-US" sz="1200" b="1" dirty="0" smtClean="0"/>
              <a:t> observations:</a:t>
            </a:r>
            <a:endParaRPr lang="en-US" sz="1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152400"/>
            <a:ext cx="2133600" cy="6292064"/>
          </a:xfrm>
          <a:prstGeom prst="rect">
            <a:avLst/>
          </a:prstGeom>
        </p:spPr>
      </p:pic>
      <p:sp>
        <p:nvSpPr>
          <p:cNvPr id="184" name="Rectangle 183"/>
          <p:cNvSpPr/>
          <p:nvPr/>
        </p:nvSpPr>
        <p:spPr>
          <a:xfrm>
            <a:off x="1085548" y="2184826"/>
            <a:ext cx="120791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085548" y="2003850"/>
            <a:ext cx="120791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085548" y="2546776"/>
            <a:ext cx="120791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1085548" y="2365801"/>
            <a:ext cx="120791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23329" y="1927651"/>
            <a:ext cx="166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Green foliage</a:t>
            </a:r>
            <a:endParaRPr lang="en-US" sz="1200" dirty="0"/>
          </a:p>
          <a:p>
            <a:r>
              <a:rPr lang="en-US" sz="1200" dirty="0" smtClean="0"/>
              <a:t>Flowers</a:t>
            </a:r>
            <a:endParaRPr lang="en-US" sz="1200" dirty="0"/>
          </a:p>
          <a:p>
            <a:r>
              <a:rPr lang="en-US" sz="1200" dirty="0" smtClean="0"/>
              <a:t>Seeds/fruit</a:t>
            </a:r>
            <a:endParaRPr lang="en-US" sz="1200" dirty="0"/>
          </a:p>
          <a:p>
            <a:r>
              <a:rPr lang="en-US" sz="1200" dirty="0" smtClean="0"/>
              <a:t>Dormant, dying, or dead</a:t>
            </a:r>
            <a:endParaRPr lang="en-US" sz="1200" dirty="0"/>
          </a:p>
        </p:txBody>
      </p:sp>
      <p:grpSp>
        <p:nvGrpSpPr>
          <p:cNvPr id="6" name="Group 148"/>
          <p:cNvGrpSpPr/>
          <p:nvPr/>
        </p:nvGrpSpPr>
        <p:grpSpPr>
          <a:xfrm>
            <a:off x="620968" y="1994326"/>
            <a:ext cx="250873" cy="257175"/>
            <a:chOff x="3152775" y="7115175"/>
            <a:chExt cx="257175" cy="257175"/>
          </a:xfrm>
        </p:grpSpPr>
        <p:sp>
          <p:nvSpPr>
            <p:cNvPr id="150" name="Rectangle 149"/>
            <p:cNvSpPr/>
            <p:nvPr/>
          </p:nvSpPr>
          <p:spPr>
            <a:xfrm>
              <a:off x="3152775" y="7248525"/>
              <a:ext cx="123825" cy="1238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286125" y="7115175"/>
              <a:ext cx="123825" cy="1238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152775" y="7115175"/>
              <a:ext cx="123825" cy="12382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286125" y="7248525"/>
              <a:ext cx="123825" cy="12382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0464" y="5646777"/>
            <a:ext cx="4050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Notes </a:t>
            </a:r>
            <a:r>
              <a:rPr lang="en-US" sz="1200" b="1" dirty="0"/>
              <a:t>on </a:t>
            </a:r>
            <a:r>
              <a:rPr lang="en-US" sz="1200" b="1" dirty="0" smtClean="0"/>
              <a:t>identification</a:t>
            </a:r>
            <a:r>
              <a:rPr lang="en-US" sz="1200" b="1" dirty="0"/>
              <a:t> </a:t>
            </a:r>
            <a:r>
              <a:rPr lang="en-US" sz="1200" b="1" dirty="0" smtClean="0"/>
              <a:t>and other noteworthy traits: </a:t>
            </a:r>
            <a:r>
              <a:rPr lang="en-US" sz="1200" dirty="0" smtClean="0"/>
              <a:t>leaves produce a somewhat pungent odor when rubbed; leaves appear to glisten somewhat and have a fuzzy texture; small white-pink-lavender flowers</a:t>
            </a:r>
            <a:endParaRPr lang="en-US" b="1" dirty="0"/>
          </a:p>
        </p:txBody>
      </p:sp>
      <p:sp>
        <p:nvSpPr>
          <p:cNvPr id="69" name="Oval 68"/>
          <p:cNvSpPr/>
          <p:nvPr/>
        </p:nvSpPr>
        <p:spPr>
          <a:xfrm>
            <a:off x="5943600" y="36488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129212" y="10668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876800" y="185145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095875" y="198003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096000" y="75182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096000" y="11049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019800" y="15240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3900487" y="3590924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4181180" y="3867149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2757193" y="3457574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3038475" y="3733799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3467100" y="3590924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4043362" y="3590924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324100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614612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177624" y="3590924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900487" y="3867149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3328987" y="3590924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2752431" y="3733799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3328987" y="3457574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3752849" y="3590924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3757611" y="3871911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3467100" y="3457573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3181350" y="3462337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3609975" y="3867149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3038475" y="3462335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4038305" y="3876674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2895306" y="3457573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2614611" y="3733799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324225" y="3867149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3467100" y="3871910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752849" y="3462336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467100" y="3743324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2895304" y="3733798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181349" y="3733799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2324100" y="3733799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752849" y="3733799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3609975" y="3590925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7"/>
          <p:cNvGrpSpPr/>
          <p:nvPr/>
        </p:nvGrpSpPr>
        <p:grpSpPr>
          <a:xfrm>
            <a:off x="1092039" y="4767199"/>
            <a:ext cx="2917986" cy="646331"/>
            <a:chOff x="1092039" y="4652899"/>
            <a:chExt cx="2917986" cy="646331"/>
          </a:xfrm>
        </p:grpSpPr>
        <p:sp>
          <p:nvSpPr>
            <p:cNvPr id="53" name="Oval 52"/>
            <p:cNvSpPr/>
            <p:nvPr/>
          </p:nvSpPr>
          <p:spPr>
            <a:xfrm>
              <a:off x="1092039" y="5073728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1107753" y="4911803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126803" y="4755801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38249" y="4652899"/>
              <a:ext cx="27717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One plant</a:t>
              </a:r>
            </a:p>
            <a:p>
              <a:r>
                <a:rPr lang="en-US" sz="1200" dirty="0" smtClean="0"/>
                <a:t>Several plants very close together</a:t>
              </a:r>
            </a:p>
            <a:p>
              <a:r>
                <a:rPr lang="en-US" sz="1200" dirty="0" smtClean="0"/>
                <a:t>Group of many plants very close together</a:t>
              </a:r>
              <a:endParaRPr lang="en-US" sz="1200" dirty="0"/>
            </a:p>
          </p:txBody>
        </p:sp>
      </p:grpSp>
      <p:grpSp>
        <p:nvGrpSpPr>
          <p:cNvPr id="11" name="Group 7"/>
          <p:cNvGrpSpPr/>
          <p:nvPr/>
        </p:nvGrpSpPr>
        <p:grpSpPr>
          <a:xfrm>
            <a:off x="1152525" y="2736502"/>
            <a:ext cx="1804987" cy="308670"/>
            <a:chOff x="1152525" y="3221682"/>
            <a:chExt cx="1804987" cy="30867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152525" y="3221682"/>
              <a:ext cx="2" cy="30867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19200" y="3234303"/>
              <a:ext cx="1738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Controlled burn event*</a:t>
              </a:r>
              <a:endParaRPr lang="en-US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81363" y="8153400"/>
            <a:ext cx="564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= Controlled burn occurred on 4/30/12; Block A west of the Nature Trail (the fainter line on the map) was burned in addition to all of Block B.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198" y="4403339"/>
            <a:ext cx="2743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Relative abundance (</a:t>
            </a:r>
            <a:r>
              <a:rPr lang="en-US" sz="1200" b="1" i="1" dirty="0" smtClean="0"/>
              <a:t>see map at right</a:t>
            </a:r>
            <a:r>
              <a:rPr lang="en-US" sz="1200" b="1" dirty="0" smtClean="0"/>
              <a:t>):</a:t>
            </a:r>
            <a:endParaRPr lang="en-US" sz="1200" b="1" dirty="0"/>
          </a:p>
        </p:txBody>
      </p:sp>
      <p:sp>
        <p:nvSpPr>
          <p:cNvPr id="203" name="Oval 202"/>
          <p:cNvSpPr/>
          <p:nvPr/>
        </p:nvSpPr>
        <p:spPr>
          <a:xfrm>
            <a:off x="4945318" y="401002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5002468" y="514992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5469193" y="247057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5473955" y="65657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5507293" y="59860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5434012" y="41910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241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1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525" y="3267075"/>
            <a:ext cx="39433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0514" y="304800"/>
            <a:ext cx="335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Vascular plants of NATL’s Upland Pine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Sam Hart, Jun.-Dec.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5725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Scientific name: </a:t>
            </a:r>
            <a:r>
              <a:rPr lang="en-US" sz="1200" i="1" dirty="0" err="1" smtClean="0"/>
              <a:t>Cercis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canadensis</a:t>
            </a:r>
            <a:endParaRPr lang="en-US" sz="1200" b="1" dirty="0" smtClean="0"/>
          </a:p>
          <a:p>
            <a:r>
              <a:rPr lang="en-US" sz="1200" b="1" dirty="0" smtClean="0"/>
              <a:t>Native to Florida?: </a:t>
            </a:r>
            <a:r>
              <a:rPr lang="en-US" sz="1200" dirty="0" smtClean="0"/>
              <a:t>yes</a:t>
            </a:r>
            <a:endParaRPr lang="en-US" sz="1200" b="1" dirty="0" smtClean="0"/>
          </a:p>
          <a:p>
            <a:r>
              <a:rPr lang="en-US" sz="1200" b="1" dirty="0" smtClean="0"/>
              <a:t>NATL common name:</a:t>
            </a:r>
            <a:r>
              <a:rPr lang="en-US" sz="1200" dirty="0" smtClean="0"/>
              <a:t> Eastern redbud</a:t>
            </a:r>
            <a:endParaRPr lang="en-US" sz="1200" b="1" dirty="0" smtClean="0"/>
          </a:p>
          <a:p>
            <a:r>
              <a:rPr lang="en-US" sz="1200" b="1" dirty="0" smtClean="0"/>
              <a:t>Recognized by foliage prior to blooming?: </a:t>
            </a:r>
            <a:r>
              <a:rPr lang="en-US" sz="1200" dirty="0" smtClean="0"/>
              <a:t>yes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err="1" smtClean="0"/>
              <a:t>Phenological</a:t>
            </a:r>
            <a:r>
              <a:rPr lang="en-US" sz="1200" b="1" dirty="0" smtClean="0"/>
              <a:t> observations:</a:t>
            </a:r>
            <a:endParaRPr lang="en-US" sz="1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152400"/>
            <a:ext cx="2133600" cy="6292064"/>
          </a:xfrm>
          <a:prstGeom prst="rect">
            <a:avLst/>
          </a:prstGeom>
        </p:spPr>
      </p:pic>
      <p:sp>
        <p:nvSpPr>
          <p:cNvPr id="184" name="Rectangle 183"/>
          <p:cNvSpPr/>
          <p:nvPr/>
        </p:nvSpPr>
        <p:spPr>
          <a:xfrm>
            <a:off x="1085548" y="2184826"/>
            <a:ext cx="120791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085548" y="2003850"/>
            <a:ext cx="120791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085548" y="2546776"/>
            <a:ext cx="120791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1085548" y="2365801"/>
            <a:ext cx="120791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23329" y="1927651"/>
            <a:ext cx="166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Green foliage</a:t>
            </a:r>
            <a:endParaRPr lang="en-US" sz="1200" dirty="0"/>
          </a:p>
          <a:p>
            <a:r>
              <a:rPr lang="en-US" sz="1200" dirty="0" smtClean="0"/>
              <a:t>Flowers</a:t>
            </a:r>
            <a:endParaRPr lang="en-US" sz="1200" dirty="0"/>
          </a:p>
          <a:p>
            <a:r>
              <a:rPr lang="en-US" sz="1200" dirty="0" smtClean="0"/>
              <a:t>Seeds/fruit</a:t>
            </a:r>
            <a:endParaRPr lang="en-US" sz="1200" dirty="0"/>
          </a:p>
          <a:p>
            <a:r>
              <a:rPr lang="en-US" sz="1200" dirty="0" smtClean="0"/>
              <a:t>Dormant, dying, or dead</a:t>
            </a:r>
            <a:endParaRPr lang="en-US" sz="1200" dirty="0"/>
          </a:p>
        </p:txBody>
      </p:sp>
      <p:grpSp>
        <p:nvGrpSpPr>
          <p:cNvPr id="6" name="Group 148"/>
          <p:cNvGrpSpPr/>
          <p:nvPr/>
        </p:nvGrpSpPr>
        <p:grpSpPr>
          <a:xfrm>
            <a:off x="620968" y="1994326"/>
            <a:ext cx="250873" cy="257175"/>
            <a:chOff x="3152775" y="7115175"/>
            <a:chExt cx="257175" cy="257175"/>
          </a:xfrm>
        </p:grpSpPr>
        <p:sp>
          <p:nvSpPr>
            <p:cNvPr id="150" name="Rectangle 149"/>
            <p:cNvSpPr/>
            <p:nvPr/>
          </p:nvSpPr>
          <p:spPr>
            <a:xfrm>
              <a:off x="3152775" y="7248525"/>
              <a:ext cx="123825" cy="1238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286125" y="7115175"/>
              <a:ext cx="123825" cy="1238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152775" y="7115175"/>
              <a:ext cx="123825" cy="12382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286125" y="7248525"/>
              <a:ext cx="123825" cy="12382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0464" y="5646777"/>
            <a:ext cx="4050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Notes </a:t>
            </a:r>
            <a:r>
              <a:rPr lang="en-US" sz="1200" b="1" dirty="0"/>
              <a:t>on </a:t>
            </a:r>
            <a:r>
              <a:rPr lang="en-US" sz="1200" b="1" dirty="0" smtClean="0"/>
              <a:t>identification</a:t>
            </a:r>
            <a:r>
              <a:rPr lang="en-US" sz="1200" b="1" dirty="0"/>
              <a:t> </a:t>
            </a:r>
            <a:r>
              <a:rPr lang="en-US" sz="1200" b="1" dirty="0" smtClean="0"/>
              <a:t>and other noteworthy traits</a:t>
            </a:r>
            <a:r>
              <a:rPr lang="en-US" sz="1200" b="1" dirty="0"/>
              <a:t>: </a:t>
            </a:r>
            <a:r>
              <a:rPr lang="en-US" sz="1200" dirty="0"/>
              <a:t>small pink-purple flowers </a:t>
            </a:r>
            <a:r>
              <a:rPr lang="en-US" sz="1200" dirty="0" smtClean="0"/>
              <a:t>bloom; </a:t>
            </a:r>
            <a:r>
              <a:rPr lang="en-US" sz="1200" dirty="0"/>
              <a:t>heart-shaped </a:t>
            </a:r>
            <a:r>
              <a:rPr lang="en-US" sz="1200" dirty="0" smtClean="0"/>
              <a:t>leaves; long, flat seedpods resemble a </a:t>
            </a:r>
            <a:r>
              <a:rPr lang="en-US" sz="1200" dirty="0" err="1" smtClean="0"/>
              <a:t>beanpod</a:t>
            </a:r>
            <a:r>
              <a:rPr lang="en-US" sz="1200" dirty="0" smtClean="0"/>
              <a:t> that has </a:t>
            </a:r>
            <a:r>
              <a:rPr lang="en-US" sz="1200" smtClean="0"/>
              <a:t>been flattened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6353175" y="7656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296025" y="8953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3752850" y="3595686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895600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3467100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4038599" y="3581400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3181350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2609850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7"/>
          <p:cNvGrpSpPr/>
          <p:nvPr/>
        </p:nvGrpSpPr>
        <p:grpSpPr>
          <a:xfrm>
            <a:off x="1092039" y="4767199"/>
            <a:ext cx="2917986" cy="646331"/>
            <a:chOff x="1092039" y="4652899"/>
            <a:chExt cx="2917986" cy="646331"/>
          </a:xfrm>
        </p:grpSpPr>
        <p:sp>
          <p:nvSpPr>
            <p:cNvPr id="53" name="Oval 52"/>
            <p:cNvSpPr/>
            <p:nvPr/>
          </p:nvSpPr>
          <p:spPr>
            <a:xfrm>
              <a:off x="1092039" y="5073728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1107753" y="4911803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126803" y="4755801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38249" y="4652899"/>
              <a:ext cx="27717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One plant</a:t>
              </a:r>
            </a:p>
            <a:p>
              <a:r>
                <a:rPr lang="en-US" sz="1200" dirty="0" smtClean="0"/>
                <a:t>Several plants very close together</a:t>
              </a:r>
            </a:p>
            <a:p>
              <a:r>
                <a:rPr lang="en-US" sz="1200" dirty="0" smtClean="0"/>
                <a:t>Group of many plants very close together</a:t>
              </a:r>
              <a:endParaRPr lang="en-US" sz="1200" dirty="0"/>
            </a:p>
          </p:txBody>
        </p:sp>
      </p:grpSp>
      <p:grpSp>
        <p:nvGrpSpPr>
          <p:cNvPr id="11" name="Group 7"/>
          <p:cNvGrpSpPr/>
          <p:nvPr/>
        </p:nvGrpSpPr>
        <p:grpSpPr>
          <a:xfrm>
            <a:off x="1152525" y="2736502"/>
            <a:ext cx="1804987" cy="308670"/>
            <a:chOff x="1152525" y="3221682"/>
            <a:chExt cx="1804987" cy="30867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152525" y="3221682"/>
              <a:ext cx="2" cy="30867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19200" y="3234303"/>
              <a:ext cx="1738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Controlled burn event*</a:t>
              </a:r>
              <a:endParaRPr lang="en-US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81363" y="8153400"/>
            <a:ext cx="564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= Controlled burn occurred on 4/30/12; Block A west of the Nature Trail (the fainter line on the map) was burned in addition to all of Block B.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198" y="4403339"/>
            <a:ext cx="2743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Relative abundance (</a:t>
            </a:r>
            <a:r>
              <a:rPr lang="en-US" sz="1200" b="1" i="1" dirty="0" smtClean="0"/>
              <a:t>see map at right</a:t>
            </a:r>
            <a:r>
              <a:rPr lang="en-US" sz="1200" b="1" dirty="0" smtClean="0"/>
              <a:t>):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xmlns="" val="169924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1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525" y="3267075"/>
            <a:ext cx="39433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0514" y="304800"/>
            <a:ext cx="335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Vascular plants of NATL’s Upland Pine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Sam Hart, Jun.-Dec.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5725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Scientific name: </a:t>
            </a:r>
            <a:r>
              <a:rPr lang="en-US" sz="1200" dirty="0" err="1" smtClean="0"/>
              <a:t>Chamaecrista</a:t>
            </a:r>
            <a:r>
              <a:rPr lang="en-US" sz="1200" dirty="0" smtClean="0"/>
              <a:t> </a:t>
            </a:r>
            <a:r>
              <a:rPr lang="en-US" sz="1200" dirty="0" err="1" smtClean="0"/>
              <a:t>fasciculata</a:t>
            </a:r>
            <a:endParaRPr lang="en-US" sz="1200" b="1" dirty="0" smtClean="0"/>
          </a:p>
          <a:p>
            <a:r>
              <a:rPr lang="en-US" sz="1200" b="1" dirty="0" smtClean="0"/>
              <a:t>Native to Florida?: </a:t>
            </a:r>
            <a:r>
              <a:rPr lang="en-US" sz="1200" dirty="0" smtClean="0"/>
              <a:t>yes</a:t>
            </a:r>
            <a:endParaRPr lang="en-US" sz="1200" b="1" dirty="0" smtClean="0"/>
          </a:p>
          <a:p>
            <a:r>
              <a:rPr lang="en-US" sz="1200" b="1" dirty="0" smtClean="0"/>
              <a:t>NATL common name: </a:t>
            </a:r>
            <a:r>
              <a:rPr lang="en-US" sz="1200" dirty="0" smtClean="0"/>
              <a:t>partridge pea</a:t>
            </a:r>
            <a:endParaRPr lang="en-US" sz="1200" b="1" dirty="0" smtClean="0"/>
          </a:p>
          <a:p>
            <a:r>
              <a:rPr lang="en-US" sz="1200" b="1" dirty="0" smtClean="0"/>
              <a:t>Recognized by foliage prior to blooming?: </a:t>
            </a:r>
            <a:r>
              <a:rPr lang="en-US" sz="1200" dirty="0" smtClean="0"/>
              <a:t>yes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err="1" smtClean="0"/>
              <a:t>Phenological</a:t>
            </a:r>
            <a:r>
              <a:rPr lang="en-US" sz="1200" b="1" dirty="0" smtClean="0"/>
              <a:t> observations:</a:t>
            </a:r>
            <a:endParaRPr lang="en-US" sz="1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152400"/>
            <a:ext cx="2133600" cy="6292064"/>
          </a:xfrm>
          <a:prstGeom prst="rect">
            <a:avLst/>
          </a:prstGeom>
        </p:spPr>
      </p:pic>
      <p:sp>
        <p:nvSpPr>
          <p:cNvPr id="184" name="Rectangle 183"/>
          <p:cNvSpPr/>
          <p:nvPr/>
        </p:nvSpPr>
        <p:spPr>
          <a:xfrm>
            <a:off x="1085548" y="2184826"/>
            <a:ext cx="120791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085548" y="2003850"/>
            <a:ext cx="120791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085548" y="2546776"/>
            <a:ext cx="120791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1085548" y="2365801"/>
            <a:ext cx="120791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23329" y="1927651"/>
            <a:ext cx="166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Green foliage</a:t>
            </a:r>
            <a:endParaRPr lang="en-US" sz="1200" dirty="0"/>
          </a:p>
          <a:p>
            <a:r>
              <a:rPr lang="en-US" sz="1200" dirty="0" smtClean="0"/>
              <a:t>Flowers</a:t>
            </a:r>
            <a:endParaRPr lang="en-US" sz="1200" dirty="0"/>
          </a:p>
          <a:p>
            <a:r>
              <a:rPr lang="en-US" sz="1200" dirty="0" smtClean="0"/>
              <a:t>Seeds/fruit</a:t>
            </a:r>
            <a:endParaRPr lang="en-US" sz="1200" dirty="0"/>
          </a:p>
          <a:p>
            <a:r>
              <a:rPr lang="en-US" sz="1200" dirty="0" smtClean="0"/>
              <a:t>Dormant, dying, or dead</a:t>
            </a:r>
            <a:endParaRPr lang="en-US" sz="1200" dirty="0"/>
          </a:p>
        </p:txBody>
      </p:sp>
      <p:grpSp>
        <p:nvGrpSpPr>
          <p:cNvPr id="6" name="Group 148"/>
          <p:cNvGrpSpPr/>
          <p:nvPr/>
        </p:nvGrpSpPr>
        <p:grpSpPr>
          <a:xfrm>
            <a:off x="620968" y="1994326"/>
            <a:ext cx="250873" cy="257175"/>
            <a:chOff x="3152775" y="7115175"/>
            <a:chExt cx="257175" cy="257175"/>
          </a:xfrm>
        </p:grpSpPr>
        <p:sp>
          <p:nvSpPr>
            <p:cNvPr id="150" name="Rectangle 149"/>
            <p:cNvSpPr/>
            <p:nvPr/>
          </p:nvSpPr>
          <p:spPr>
            <a:xfrm>
              <a:off x="3152775" y="7248525"/>
              <a:ext cx="123825" cy="1238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286125" y="7115175"/>
              <a:ext cx="123825" cy="1238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152775" y="7115175"/>
              <a:ext cx="123825" cy="12382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286125" y="7248525"/>
              <a:ext cx="123825" cy="12382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0464" y="5646777"/>
            <a:ext cx="4050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Notes </a:t>
            </a:r>
            <a:r>
              <a:rPr lang="en-US" sz="1200" b="1" dirty="0"/>
              <a:t>on </a:t>
            </a:r>
            <a:r>
              <a:rPr lang="en-US" sz="1200" b="1" dirty="0" smtClean="0"/>
              <a:t>identification</a:t>
            </a:r>
            <a:r>
              <a:rPr lang="en-US" sz="1200" b="1" dirty="0"/>
              <a:t> </a:t>
            </a:r>
            <a:r>
              <a:rPr lang="en-US" sz="1200" b="1" dirty="0" smtClean="0"/>
              <a:t>and other noteworthy traits:</a:t>
            </a:r>
            <a:r>
              <a:rPr lang="en-US" sz="1200" dirty="0" smtClean="0"/>
              <a:t> short, very </a:t>
            </a:r>
            <a:r>
              <a:rPr lang="en-US" sz="1200" smtClean="0"/>
              <a:t>dense shrub; </a:t>
            </a:r>
            <a:r>
              <a:rPr lang="en-US" sz="1200" dirty="0" smtClean="0"/>
              <a:t>bowl-shaped yellow flowers with red-orange-brown throat; </a:t>
            </a:r>
            <a:r>
              <a:rPr lang="en-US" sz="1200" dirty="0" err="1" smtClean="0"/>
              <a:t>pinnately</a:t>
            </a:r>
            <a:r>
              <a:rPr lang="en-US" sz="1200" dirty="0" smtClean="0"/>
              <a:t> compound, many small leaflets</a:t>
            </a:r>
            <a:endParaRPr lang="en-US" b="1" dirty="0"/>
          </a:p>
        </p:txBody>
      </p:sp>
      <p:sp>
        <p:nvSpPr>
          <p:cNvPr id="54" name="Oval 53"/>
          <p:cNvSpPr/>
          <p:nvPr/>
        </p:nvSpPr>
        <p:spPr>
          <a:xfrm>
            <a:off x="5838825" y="3652837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5991225" y="3643312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6143625" y="3652837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776912" y="3486149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929312" y="3486149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6081712" y="3486149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5143500" y="340320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105400" y="17466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219825" y="356234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276975" y="363854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762625" y="373379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276975" y="321270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3609974" y="3877476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2752725" y="3457574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3324225" y="3462336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3467100" y="3590924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609849" y="3733799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3186112" y="3733799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038475" y="3457574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3895725" y="3457574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3752849" y="3590924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2895600" y="3733799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2609850" y="3457573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3324225" y="3867149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3609974" y="3457574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3457575" y="3733799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3181350" y="3457573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900486" y="3581399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324225" y="3590924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2752725" y="3733799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2895600" y="3457574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895722" y="3876674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609974" y="3590924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043237" y="3733799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3324224" y="3733799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3471861" y="3881437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3757612" y="3876674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467100" y="3457574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7"/>
          <p:cNvGrpSpPr/>
          <p:nvPr/>
        </p:nvGrpSpPr>
        <p:grpSpPr>
          <a:xfrm>
            <a:off x="1092039" y="4767199"/>
            <a:ext cx="2917986" cy="646331"/>
            <a:chOff x="1092039" y="4652899"/>
            <a:chExt cx="2917986" cy="646331"/>
          </a:xfrm>
        </p:grpSpPr>
        <p:sp>
          <p:nvSpPr>
            <p:cNvPr id="53" name="Oval 52"/>
            <p:cNvSpPr/>
            <p:nvPr/>
          </p:nvSpPr>
          <p:spPr>
            <a:xfrm>
              <a:off x="1092039" y="5073728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1107753" y="4911803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126803" y="4755801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38249" y="4652899"/>
              <a:ext cx="27717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One plant</a:t>
              </a:r>
            </a:p>
            <a:p>
              <a:r>
                <a:rPr lang="en-US" sz="1200" dirty="0" smtClean="0"/>
                <a:t>Several plants very close together</a:t>
              </a:r>
            </a:p>
            <a:p>
              <a:r>
                <a:rPr lang="en-US" sz="1200" dirty="0" smtClean="0"/>
                <a:t>Group of many plants very close together</a:t>
              </a:r>
              <a:endParaRPr lang="en-US" sz="1200" dirty="0"/>
            </a:p>
          </p:txBody>
        </p:sp>
      </p:grpSp>
      <p:grpSp>
        <p:nvGrpSpPr>
          <p:cNvPr id="11" name="Group 7"/>
          <p:cNvGrpSpPr/>
          <p:nvPr/>
        </p:nvGrpSpPr>
        <p:grpSpPr>
          <a:xfrm>
            <a:off x="1152525" y="2736502"/>
            <a:ext cx="1804987" cy="308670"/>
            <a:chOff x="1152525" y="3221682"/>
            <a:chExt cx="1804987" cy="30867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152525" y="3221682"/>
              <a:ext cx="2" cy="30867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19200" y="3234303"/>
              <a:ext cx="1738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Controlled burn event*</a:t>
              </a:r>
              <a:endParaRPr lang="en-US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81363" y="8153400"/>
            <a:ext cx="564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= Controlled burn occurred on 4/30/12; Block A west of the Nature Trail (the fainter line on the map) was burned in addition to all of Block B.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198" y="4403339"/>
            <a:ext cx="2743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Relative abundance (</a:t>
            </a:r>
            <a:r>
              <a:rPr lang="en-US" sz="1200" b="1" i="1" dirty="0" smtClean="0"/>
              <a:t>see map at right</a:t>
            </a:r>
            <a:r>
              <a:rPr lang="en-US" sz="1200" b="1" dirty="0" smtClean="0"/>
              <a:t>):</a:t>
            </a:r>
            <a:endParaRPr lang="en-US" sz="1200" b="1" dirty="0"/>
          </a:p>
        </p:txBody>
      </p:sp>
      <p:sp>
        <p:nvSpPr>
          <p:cNvPr id="203" name="Oval 202"/>
          <p:cNvSpPr/>
          <p:nvPr/>
        </p:nvSpPr>
        <p:spPr>
          <a:xfrm>
            <a:off x="6200775" y="2911048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3" name="Oval 212"/>
          <p:cNvSpPr/>
          <p:nvPr/>
        </p:nvSpPr>
        <p:spPr>
          <a:xfrm>
            <a:off x="6219825" y="2749123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Oval 221"/>
          <p:cNvSpPr/>
          <p:nvPr/>
        </p:nvSpPr>
        <p:spPr>
          <a:xfrm>
            <a:off x="6238875" y="259196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1" name="Oval 230"/>
          <p:cNvSpPr/>
          <p:nvPr/>
        </p:nvSpPr>
        <p:spPr>
          <a:xfrm>
            <a:off x="6276975" y="2456288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2" name="Oval 231"/>
          <p:cNvSpPr/>
          <p:nvPr/>
        </p:nvSpPr>
        <p:spPr>
          <a:xfrm>
            <a:off x="6281737" y="2275313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3" name="Oval 232"/>
          <p:cNvSpPr/>
          <p:nvPr/>
        </p:nvSpPr>
        <p:spPr>
          <a:xfrm>
            <a:off x="6067425" y="2108626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4" name="Oval 233"/>
          <p:cNvSpPr/>
          <p:nvPr/>
        </p:nvSpPr>
        <p:spPr>
          <a:xfrm>
            <a:off x="6162675" y="3045172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" name="Oval 234"/>
          <p:cNvSpPr/>
          <p:nvPr/>
        </p:nvSpPr>
        <p:spPr>
          <a:xfrm>
            <a:off x="5981700" y="3288907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6" name="Oval 235"/>
          <p:cNvSpPr/>
          <p:nvPr/>
        </p:nvSpPr>
        <p:spPr>
          <a:xfrm>
            <a:off x="5829300" y="3328986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7" name="Oval 236"/>
          <p:cNvSpPr/>
          <p:nvPr/>
        </p:nvSpPr>
        <p:spPr>
          <a:xfrm>
            <a:off x="5862637" y="3121372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8" name="Oval 237"/>
          <p:cNvSpPr/>
          <p:nvPr/>
        </p:nvSpPr>
        <p:spPr>
          <a:xfrm>
            <a:off x="5905500" y="2949922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9" name="Oval 238"/>
          <p:cNvSpPr/>
          <p:nvPr/>
        </p:nvSpPr>
        <p:spPr>
          <a:xfrm>
            <a:off x="6010275" y="3121372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0" name="Oval 239"/>
          <p:cNvSpPr/>
          <p:nvPr/>
        </p:nvSpPr>
        <p:spPr>
          <a:xfrm>
            <a:off x="6205537" y="2155477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1" name="Oval 240"/>
          <p:cNvSpPr/>
          <p:nvPr/>
        </p:nvSpPr>
        <p:spPr>
          <a:xfrm>
            <a:off x="5981700" y="1803826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2" name="Oval 241"/>
          <p:cNvSpPr/>
          <p:nvPr/>
        </p:nvSpPr>
        <p:spPr>
          <a:xfrm>
            <a:off x="5853112" y="2098327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3" name="Oval 242"/>
          <p:cNvSpPr/>
          <p:nvPr/>
        </p:nvSpPr>
        <p:spPr>
          <a:xfrm>
            <a:off x="5905500" y="1956226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Oval 243"/>
          <p:cNvSpPr/>
          <p:nvPr/>
        </p:nvSpPr>
        <p:spPr>
          <a:xfrm>
            <a:off x="6257925" y="56641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" name="Oval 244"/>
          <p:cNvSpPr/>
          <p:nvPr/>
        </p:nvSpPr>
        <p:spPr>
          <a:xfrm>
            <a:off x="5934075" y="2787997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6" name="Oval 245"/>
          <p:cNvSpPr/>
          <p:nvPr/>
        </p:nvSpPr>
        <p:spPr>
          <a:xfrm>
            <a:off x="5810250" y="2682448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7" name="Oval 246"/>
          <p:cNvSpPr/>
          <p:nvPr/>
        </p:nvSpPr>
        <p:spPr>
          <a:xfrm>
            <a:off x="5862637" y="2542013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8" name="Oval 247"/>
          <p:cNvSpPr/>
          <p:nvPr/>
        </p:nvSpPr>
        <p:spPr>
          <a:xfrm>
            <a:off x="5953124" y="2660302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" name="Oval 248"/>
          <p:cNvSpPr/>
          <p:nvPr/>
        </p:nvSpPr>
        <p:spPr>
          <a:xfrm>
            <a:off x="5862637" y="2394376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0" name="Oval 249"/>
          <p:cNvSpPr/>
          <p:nvPr/>
        </p:nvSpPr>
        <p:spPr>
          <a:xfrm>
            <a:off x="5924550" y="2241975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1" name="Oval 250"/>
          <p:cNvSpPr/>
          <p:nvPr/>
        </p:nvSpPr>
        <p:spPr>
          <a:xfrm>
            <a:off x="5762625" y="3007072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2" name="Oval 251"/>
          <p:cNvSpPr/>
          <p:nvPr/>
        </p:nvSpPr>
        <p:spPr>
          <a:xfrm>
            <a:off x="5815012" y="2834848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3" name="Oval 252"/>
          <p:cNvSpPr/>
          <p:nvPr/>
        </p:nvSpPr>
        <p:spPr>
          <a:xfrm>
            <a:off x="6057900" y="2776924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4" name="Oval 253"/>
          <p:cNvSpPr/>
          <p:nvPr/>
        </p:nvSpPr>
        <p:spPr>
          <a:xfrm>
            <a:off x="6048375" y="2949922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5" name="Oval 254"/>
          <p:cNvSpPr/>
          <p:nvPr/>
        </p:nvSpPr>
        <p:spPr>
          <a:xfrm>
            <a:off x="6238875" y="1822875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6" name="Oval 255"/>
          <p:cNvSpPr/>
          <p:nvPr/>
        </p:nvSpPr>
        <p:spPr>
          <a:xfrm>
            <a:off x="6143625" y="1507182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7" name="Oval 256"/>
          <p:cNvSpPr/>
          <p:nvPr/>
        </p:nvSpPr>
        <p:spPr>
          <a:xfrm>
            <a:off x="6181725" y="1365081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8" name="Oval 257"/>
          <p:cNvSpPr/>
          <p:nvPr/>
        </p:nvSpPr>
        <p:spPr>
          <a:xfrm>
            <a:off x="6200775" y="1212681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9" name="Oval 258"/>
          <p:cNvSpPr/>
          <p:nvPr/>
        </p:nvSpPr>
        <p:spPr>
          <a:xfrm>
            <a:off x="6200775" y="106680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0" name="Oval 259"/>
          <p:cNvSpPr/>
          <p:nvPr/>
        </p:nvSpPr>
        <p:spPr>
          <a:xfrm>
            <a:off x="6105525" y="1975275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1" name="Oval 260"/>
          <p:cNvSpPr/>
          <p:nvPr/>
        </p:nvSpPr>
        <p:spPr>
          <a:xfrm>
            <a:off x="6281737" y="200385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2" name="Oval 261"/>
          <p:cNvSpPr/>
          <p:nvPr/>
        </p:nvSpPr>
        <p:spPr>
          <a:xfrm>
            <a:off x="5389959" y="39433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976812" y="369093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848225" y="40195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5399484" y="251576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5824537" y="148813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6296025" y="49021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6334125" y="722352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0" name="Oval 269"/>
          <p:cNvSpPr/>
          <p:nvPr/>
        </p:nvSpPr>
        <p:spPr>
          <a:xfrm>
            <a:off x="6210300" y="675501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1" name="Oval 270"/>
          <p:cNvSpPr/>
          <p:nvPr/>
        </p:nvSpPr>
        <p:spPr>
          <a:xfrm>
            <a:off x="6263013" y="89535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Oval 271"/>
          <p:cNvSpPr/>
          <p:nvPr/>
        </p:nvSpPr>
        <p:spPr>
          <a:xfrm>
            <a:off x="6200775" y="78105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Oval 272"/>
          <p:cNvSpPr/>
          <p:nvPr/>
        </p:nvSpPr>
        <p:spPr>
          <a:xfrm>
            <a:off x="6172200" y="89535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5" name="Oval 274"/>
          <p:cNvSpPr/>
          <p:nvPr/>
        </p:nvSpPr>
        <p:spPr>
          <a:xfrm>
            <a:off x="6105525" y="1808588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" name="Oval 275"/>
          <p:cNvSpPr/>
          <p:nvPr/>
        </p:nvSpPr>
        <p:spPr>
          <a:xfrm>
            <a:off x="6067425" y="1651426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Oval 276"/>
          <p:cNvSpPr/>
          <p:nvPr/>
        </p:nvSpPr>
        <p:spPr>
          <a:xfrm>
            <a:off x="5548312" y="294992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5548312" y="150066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5772150" y="9334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5648325" y="184668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6124575" y="56641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/>
          <p:cNvSpPr/>
          <p:nvPr/>
        </p:nvSpPr>
        <p:spPr>
          <a:xfrm>
            <a:off x="5972175" y="7905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6038850" y="9715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5133975" y="69976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4857750" y="250867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6238875" y="17466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6224913" y="162148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5304234" y="460413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val 289"/>
          <p:cNvSpPr/>
          <p:nvPr/>
        </p:nvSpPr>
        <p:spPr>
          <a:xfrm>
            <a:off x="5562600" y="361473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5676900" y="255386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4838700" y="151748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6286500" y="43306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6391275" y="47116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24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1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525" y="3267075"/>
            <a:ext cx="39433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0514" y="304800"/>
            <a:ext cx="335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Vascular plants of NATL’s Upland Pine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Sam Hart, Jun.-Dec.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5725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Scientific name: </a:t>
            </a:r>
            <a:r>
              <a:rPr lang="en-US" sz="1200" i="1" dirty="0" err="1" smtClean="0"/>
              <a:t>Dyschoriste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oblongifolia</a:t>
            </a:r>
            <a:endParaRPr lang="en-US" sz="1200" i="1" dirty="0" smtClean="0"/>
          </a:p>
          <a:p>
            <a:r>
              <a:rPr lang="en-US" sz="1200" b="1" dirty="0" smtClean="0"/>
              <a:t>Native to Florida?: </a:t>
            </a:r>
            <a:r>
              <a:rPr lang="en-US" sz="1200" dirty="0" smtClean="0"/>
              <a:t>yes</a:t>
            </a:r>
            <a:endParaRPr lang="en-US" sz="1200" b="1" dirty="0" smtClean="0"/>
          </a:p>
          <a:p>
            <a:r>
              <a:rPr lang="en-US" sz="1200" b="1" dirty="0" smtClean="0"/>
              <a:t>NATL common name: </a:t>
            </a:r>
            <a:r>
              <a:rPr lang="en-US" sz="1200" dirty="0" err="1" smtClean="0"/>
              <a:t>oblongleaf</a:t>
            </a:r>
            <a:r>
              <a:rPr lang="en-US" sz="1200" dirty="0" smtClean="0"/>
              <a:t> twinflower</a:t>
            </a:r>
            <a:endParaRPr lang="en-US" sz="1200" b="1" dirty="0" smtClean="0"/>
          </a:p>
          <a:p>
            <a:r>
              <a:rPr lang="en-US" sz="1200" b="1" dirty="0" smtClean="0"/>
              <a:t>Recognized by foliage prior to blooming?: </a:t>
            </a:r>
            <a:r>
              <a:rPr lang="en-US" sz="1200" dirty="0" smtClean="0"/>
              <a:t>no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err="1" smtClean="0"/>
              <a:t>Phenological</a:t>
            </a:r>
            <a:r>
              <a:rPr lang="en-US" sz="1200" b="1" dirty="0" smtClean="0"/>
              <a:t> observations:</a:t>
            </a:r>
            <a:endParaRPr lang="en-US" sz="1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152400"/>
            <a:ext cx="2133600" cy="6292064"/>
          </a:xfrm>
          <a:prstGeom prst="rect">
            <a:avLst/>
          </a:prstGeom>
        </p:spPr>
      </p:pic>
      <p:sp>
        <p:nvSpPr>
          <p:cNvPr id="184" name="Rectangle 183"/>
          <p:cNvSpPr/>
          <p:nvPr/>
        </p:nvSpPr>
        <p:spPr>
          <a:xfrm>
            <a:off x="1085548" y="2184826"/>
            <a:ext cx="120791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085548" y="2003850"/>
            <a:ext cx="120791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085548" y="2546776"/>
            <a:ext cx="120791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1085548" y="2365801"/>
            <a:ext cx="120791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23329" y="1927651"/>
            <a:ext cx="166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Green foliage</a:t>
            </a:r>
            <a:endParaRPr lang="en-US" sz="1200" dirty="0"/>
          </a:p>
          <a:p>
            <a:r>
              <a:rPr lang="en-US" sz="1200" dirty="0" smtClean="0"/>
              <a:t>Flowers</a:t>
            </a:r>
            <a:endParaRPr lang="en-US" sz="1200" dirty="0"/>
          </a:p>
          <a:p>
            <a:r>
              <a:rPr lang="en-US" sz="1200" dirty="0" smtClean="0"/>
              <a:t>Seeds/fruit</a:t>
            </a:r>
            <a:endParaRPr lang="en-US" sz="1200" dirty="0"/>
          </a:p>
          <a:p>
            <a:r>
              <a:rPr lang="en-US" sz="1200" dirty="0" smtClean="0"/>
              <a:t>Dormant, dying, or dead</a:t>
            </a:r>
            <a:endParaRPr lang="en-US" sz="1200" dirty="0"/>
          </a:p>
        </p:txBody>
      </p:sp>
      <p:grpSp>
        <p:nvGrpSpPr>
          <p:cNvPr id="6" name="Group 148"/>
          <p:cNvGrpSpPr/>
          <p:nvPr/>
        </p:nvGrpSpPr>
        <p:grpSpPr>
          <a:xfrm>
            <a:off x="620968" y="1994326"/>
            <a:ext cx="250873" cy="257175"/>
            <a:chOff x="3152775" y="7115175"/>
            <a:chExt cx="257175" cy="257175"/>
          </a:xfrm>
        </p:grpSpPr>
        <p:sp>
          <p:nvSpPr>
            <p:cNvPr id="150" name="Rectangle 149"/>
            <p:cNvSpPr/>
            <p:nvPr/>
          </p:nvSpPr>
          <p:spPr>
            <a:xfrm>
              <a:off x="3152775" y="7248525"/>
              <a:ext cx="123825" cy="1238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286125" y="7115175"/>
              <a:ext cx="123825" cy="1238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152775" y="7115175"/>
              <a:ext cx="123825" cy="12382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286125" y="7248525"/>
              <a:ext cx="123825" cy="12382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0464" y="5646777"/>
            <a:ext cx="4050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Notes </a:t>
            </a:r>
            <a:r>
              <a:rPr lang="en-US" sz="1200" b="1" dirty="0"/>
              <a:t>on </a:t>
            </a:r>
            <a:r>
              <a:rPr lang="en-US" sz="1200" b="1" dirty="0" smtClean="0"/>
              <a:t>identification</a:t>
            </a:r>
            <a:r>
              <a:rPr lang="en-US" sz="1200" b="1" dirty="0"/>
              <a:t> </a:t>
            </a:r>
            <a:r>
              <a:rPr lang="en-US" sz="1200" b="1" dirty="0" smtClean="0"/>
              <a:t>and other noteworthy traits</a:t>
            </a:r>
            <a:r>
              <a:rPr lang="en-US" sz="1200" b="1" dirty="0"/>
              <a:t>: </a:t>
            </a:r>
            <a:r>
              <a:rPr lang="en-US" sz="1200" dirty="0" smtClean="0"/>
              <a:t>grows to about 1’ tall; purple to white-purple flowers; rounded leaf shape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5534025" y="2968972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5446800" y="3114675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5334000" y="1145827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510212" y="114300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4862512" y="826433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4867275" y="3933825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410200" y="4114800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819648" y="2199113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094376" y="2745253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476875" y="3267075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972175" y="2536477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434012" y="1793527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938712" y="432713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876800" y="440333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867275" y="425093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067300" y="432713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019675" y="3914774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829175" y="3914774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384889" y="450373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408701" y="2051476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3041719" y="3590925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3328987" y="3867150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3038475" y="3457575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3181349" y="3595687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3752850" y="3588951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338387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614611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043237" y="3867150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043237" y="3733800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3467100" y="3586964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4043362" y="3867149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2338386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3186112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3322706" y="3590925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3752850" y="3867150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2895600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2614610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4038600" y="3590925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467100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467099" y="3738562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2751207" y="3867150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2751207" y="3590925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2752725" y="3457575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2752725" y="3738562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3181350" y="3867150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3467100" y="3867150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2895600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186112" y="3738562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3752850" y="3462337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752850" y="3738562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7"/>
          <p:cNvGrpSpPr/>
          <p:nvPr/>
        </p:nvGrpSpPr>
        <p:grpSpPr>
          <a:xfrm>
            <a:off x="1092039" y="4767199"/>
            <a:ext cx="2917986" cy="646331"/>
            <a:chOff x="1092039" y="4652899"/>
            <a:chExt cx="2917986" cy="646331"/>
          </a:xfrm>
        </p:grpSpPr>
        <p:sp>
          <p:nvSpPr>
            <p:cNvPr id="53" name="Oval 52"/>
            <p:cNvSpPr/>
            <p:nvPr/>
          </p:nvSpPr>
          <p:spPr>
            <a:xfrm>
              <a:off x="1092039" y="5073728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1107753" y="4911803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126803" y="4755801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38249" y="4652899"/>
              <a:ext cx="27717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One plant</a:t>
              </a:r>
            </a:p>
            <a:p>
              <a:r>
                <a:rPr lang="en-US" sz="1200" dirty="0" smtClean="0"/>
                <a:t>Several plants very close together</a:t>
              </a:r>
            </a:p>
            <a:p>
              <a:r>
                <a:rPr lang="en-US" sz="1200" dirty="0" smtClean="0"/>
                <a:t>Group of many plants very close together</a:t>
              </a:r>
              <a:endParaRPr lang="en-US" sz="1200" dirty="0"/>
            </a:p>
          </p:txBody>
        </p:sp>
      </p:grpSp>
      <p:grpSp>
        <p:nvGrpSpPr>
          <p:cNvPr id="11" name="Group 7"/>
          <p:cNvGrpSpPr/>
          <p:nvPr/>
        </p:nvGrpSpPr>
        <p:grpSpPr>
          <a:xfrm>
            <a:off x="1152525" y="2736502"/>
            <a:ext cx="1804987" cy="308670"/>
            <a:chOff x="1152525" y="3221682"/>
            <a:chExt cx="1804987" cy="30867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152525" y="3221682"/>
              <a:ext cx="2" cy="30867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19200" y="3234303"/>
              <a:ext cx="1738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Controlled burn event*</a:t>
              </a:r>
              <a:endParaRPr lang="en-US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81363" y="8153400"/>
            <a:ext cx="564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= Controlled burn occurred on 4/30/12; Block A west of the Nature Trail (the fainter line on the map) was burned in addition to all of Block B.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198" y="4403339"/>
            <a:ext cx="2743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Relative abundance (</a:t>
            </a:r>
            <a:r>
              <a:rPr lang="en-US" sz="1200" b="1" i="1" dirty="0" smtClean="0"/>
              <a:t>see map at right</a:t>
            </a:r>
            <a:r>
              <a:rPr lang="en-US" sz="1200" b="1" dirty="0" smtClean="0"/>
              <a:t>):</a:t>
            </a:r>
            <a:endParaRPr lang="en-US" sz="1200" b="1" dirty="0"/>
          </a:p>
        </p:txBody>
      </p:sp>
      <p:sp>
        <p:nvSpPr>
          <p:cNvPr id="203" name="Oval 202"/>
          <p:cNvSpPr/>
          <p:nvPr/>
        </p:nvSpPr>
        <p:spPr>
          <a:xfrm>
            <a:off x="5395912" y="404812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5434012" y="439857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5523001" y="406241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5495925" y="423386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838700" y="139570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5770651" y="332422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5599201" y="3108751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7" name="Oval 246"/>
          <p:cNvSpPr/>
          <p:nvPr/>
        </p:nvSpPr>
        <p:spPr>
          <a:xfrm>
            <a:off x="5548312" y="41401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8" name="Oval 247"/>
          <p:cNvSpPr/>
          <p:nvPr/>
        </p:nvSpPr>
        <p:spPr>
          <a:xfrm>
            <a:off x="4824412" y="1599038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" name="Oval 248"/>
          <p:cNvSpPr/>
          <p:nvPr/>
        </p:nvSpPr>
        <p:spPr>
          <a:xfrm>
            <a:off x="5434012" y="49021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0" name="Oval 249"/>
          <p:cNvSpPr/>
          <p:nvPr/>
        </p:nvSpPr>
        <p:spPr>
          <a:xfrm>
            <a:off x="5829300" y="2593627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1" name="Oval 250"/>
          <p:cNvSpPr/>
          <p:nvPr/>
        </p:nvSpPr>
        <p:spPr>
          <a:xfrm>
            <a:off x="5819775" y="2450752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2" name="Oval 251"/>
          <p:cNvSpPr/>
          <p:nvPr/>
        </p:nvSpPr>
        <p:spPr>
          <a:xfrm>
            <a:off x="5357812" y="1903838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3" name="Oval 252"/>
          <p:cNvSpPr/>
          <p:nvPr/>
        </p:nvSpPr>
        <p:spPr>
          <a:xfrm>
            <a:off x="5648323" y="2506315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7" name="Oval 256"/>
          <p:cNvSpPr/>
          <p:nvPr/>
        </p:nvSpPr>
        <p:spPr>
          <a:xfrm>
            <a:off x="5576886" y="3222232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8" name="Oval 257"/>
          <p:cNvSpPr/>
          <p:nvPr/>
        </p:nvSpPr>
        <p:spPr>
          <a:xfrm>
            <a:off x="5686425" y="49021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9" name="Oval 258"/>
          <p:cNvSpPr/>
          <p:nvPr/>
        </p:nvSpPr>
        <p:spPr>
          <a:xfrm>
            <a:off x="4862512" y="144780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0" name="Oval 259"/>
          <p:cNvSpPr/>
          <p:nvPr/>
        </p:nvSpPr>
        <p:spPr>
          <a:xfrm>
            <a:off x="5395912" y="99060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1" name="Oval 260"/>
          <p:cNvSpPr/>
          <p:nvPr/>
        </p:nvSpPr>
        <p:spPr>
          <a:xfrm>
            <a:off x="5819775" y="2738437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2" name="Oval 261"/>
          <p:cNvSpPr/>
          <p:nvPr/>
        </p:nvSpPr>
        <p:spPr>
          <a:xfrm>
            <a:off x="5389650" y="412848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5694451" y="628650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829175" y="742950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5838825" y="2313413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962525" y="2696854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5295900" y="1066800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5029200" y="845483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5542051" y="2601565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5591172" y="248486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5205409" y="2696854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5000625" y="290783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5457823" y="1250781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4762498" y="2071686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5524499" y="1968577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5114925" y="2851844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5895975" y="1365081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val 289"/>
          <p:cNvSpPr/>
          <p:nvPr/>
        </p:nvSpPr>
        <p:spPr>
          <a:xfrm>
            <a:off x="5867400" y="1487953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5686423" y="2679352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4991099" y="159903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4991099" y="8001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val 298"/>
          <p:cNvSpPr/>
          <p:nvPr/>
        </p:nvSpPr>
        <p:spPr>
          <a:xfrm>
            <a:off x="4848224" y="97883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Oval 299"/>
          <p:cNvSpPr/>
          <p:nvPr/>
        </p:nvSpPr>
        <p:spPr>
          <a:xfrm>
            <a:off x="5829300" y="141562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5314950" y="48904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>
            <a:off x="5167311" y="46883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val 302"/>
          <p:cNvSpPr/>
          <p:nvPr/>
        </p:nvSpPr>
        <p:spPr>
          <a:xfrm>
            <a:off x="5381625" y="6096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6010275" y="274203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val 304"/>
          <p:cNvSpPr/>
          <p:nvPr/>
        </p:nvSpPr>
        <p:spPr>
          <a:xfrm>
            <a:off x="5391148" y="328612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val 305"/>
          <p:cNvSpPr/>
          <p:nvPr/>
        </p:nvSpPr>
        <p:spPr>
          <a:xfrm>
            <a:off x="4924423" y="328612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4886323" y="31813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val 307"/>
          <p:cNvSpPr/>
          <p:nvPr/>
        </p:nvSpPr>
        <p:spPr>
          <a:xfrm>
            <a:off x="4991098" y="320992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val 308"/>
          <p:cNvSpPr/>
          <p:nvPr/>
        </p:nvSpPr>
        <p:spPr>
          <a:xfrm>
            <a:off x="5048250" y="268244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val 309"/>
          <p:cNvSpPr/>
          <p:nvPr/>
        </p:nvSpPr>
        <p:spPr>
          <a:xfrm>
            <a:off x="4743448" y="223721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>
            <a:off x="5972173" y="130793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6010273" y="146890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5610223" y="60451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val 313"/>
          <p:cNvSpPr/>
          <p:nvPr/>
        </p:nvSpPr>
        <p:spPr>
          <a:xfrm>
            <a:off x="5886448" y="46213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5895973" y="60451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val 315"/>
          <p:cNvSpPr/>
          <p:nvPr/>
        </p:nvSpPr>
        <p:spPr>
          <a:xfrm>
            <a:off x="6000748" y="113939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val 316"/>
          <p:cNvSpPr/>
          <p:nvPr/>
        </p:nvSpPr>
        <p:spPr>
          <a:xfrm>
            <a:off x="4786312" y="235151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4781548" y="156093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5310187" y="5715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5624512" y="83703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4924423" y="198956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5491162" y="8001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5422989" y="242771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6091237" y="133942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5605462" y="187291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5619748" y="341715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5800725" y="353261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5867400" y="345641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5381625" y="35433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5924550" y="308451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5953125" y="300707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24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1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525" y="3267075"/>
            <a:ext cx="39433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0514" y="304800"/>
            <a:ext cx="335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Vascular plants of NATL’s Upland Pine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Sam Hart, Jun.-Dec.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5725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Scientific name: </a:t>
            </a:r>
            <a:r>
              <a:rPr lang="en-US" sz="1200" i="1" dirty="0" err="1" smtClean="0"/>
              <a:t>Erythrina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herbacea</a:t>
            </a:r>
            <a:endParaRPr lang="en-US" sz="1200" b="1" dirty="0" smtClean="0"/>
          </a:p>
          <a:p>
            <a:r>
              <a:rPr lang="en-US" sz="1200" b="1" dirty="0" smtClean="0"/>
              <a:t>Native to Florida?: </a:t>
            </a:r>
            <a:r>
              <a:rPr lang="en-US" sz="1200" dirty="0" smtClean="0"/>
              <a:t>yes</a:t>
            </a:r>
            <a:endParaRPr lang="en-US" sz="1200" b="1" dirty="0" smtClean="0"/>
          </a:p>
          <a:p>
            <a:r>
              <a:rPr lang="en-US" sz="1200" b="1" dirty="0" smtClean="0"/>
              <a:t>NATL common name: </a:t>
            </a:r>
            <a:r>
              <a:rPr lang="en-US" sz="1200" dirty="0" err="1" smtClean="0"/>
              <a:t>coralbean</a:t>
            </a:r>
            <a:endParaRPr lang="en-US" sz="1200" b="1" dirty="0" smtClean="0"/>
          </a:p>
          <a:p>
            <a:r>
              <a:rPr lang="en-US" sz="1200" b="1" dirty="0" smtClean="0"/>
              <a:t>Recognized by foliage prior to blooming?: </a:t>
            </a:r>
            <a:r>
              <a:rPr lang="en-US" sz="1200" dirty="0" smtClean="0"/>
              <a:t>yes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err="1" smtClean="0"/>
              <a:t>Phenological</a:t>
            </a:r>
            <a:r>
              <a:rPr lang="en-US" sz="1200" b="1" dirty="0" smtClean="0"/>
              <a:t> observations:</a:t>
            </a:r>
            <a:endParaRPr lang="en-US" sz="1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152400"/>
            <a:ext cx="2133600" cy="6292064"/>
          </a:xfrm>
          <a:prstGeom prst="rect">
            <a:avLst/>
          </a:prstGeom>
        </p:spPr>
      </p:pic>
      <p:sp>
        <p:nvSpPr>
          <p:cNvPr id="184" name="Rectangle 183"/>
          <p:cNvSpPr/>
          <p:nvPr/>
        </p:nvSpPr>
        <p:spPr>
          <a:xfrm>
            <a:off x="1085548" y="2184826"/>
            <a:ext cx="120791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085548" y="2003850"/>
            <a:ext cx="120791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085548" y="2546776"/>
            <a:ext cx="120791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1085548" y="2365801"/>
            <a:ext cx="120791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23329" y="1927651"/>
            <a:ext cx="166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Green foliage</a:t>
            </a:r>
            <a:endParaRPr lang="en-US" sz="1200" dirty="0"/>
          </a:p>
          <a:p>
            <a:r>
              <a:rPr lang="en-US" sz="1200" dirty="0" smtClean="0"/>
              <a:t>Flowers</a:t>
            </a:r>
            <a:endParaRPr lang="en-US" sz="1200" dirty="0"/>
          </a:p>
          <a:p>
            <a:r>
              <a:rPr lang="en-US" sz="1200" dirty="0" smtClean="0"/>
              <a:t>Seeds/fruit</a:t>
            </a:r>
            <a:endParaRPr lang="en-US" sz="1200" dirty="0"/>
          </a:p>
          <a:p>
            <a:r>
              <a:rPr lang="en-US" sz="1200" dirty="0" smtClean="0"/>
              <a:t>Dormant, dying, or dead</a:t>
            </a:r>
            <a:endParaRPr lang="en-US" sz="1200" dirty="0"/>
          </a:p>
        </p:txBody>
      </p:sp>
      <p:grpSp>
        <p:nvGrpSpPr>
          <p:cNvPr id="6" name="Group 148"/>
          <p:cNvGrpSpPr/>
          <p:nvPr/>
        </p:nvGrpSpPr>
        <p:grpSpPr>
          <a:xfrm>
            <a:off x="620968" y="1994326"/>
            <a:ext cx="250873" cy="257175"/>
            <a:chOff x="3152775" y="7115175"/>
            <a:chExt cx="257175" cy="257175"/>
          </a:xfrm>
        </p:grpSpPr>
        <p:sp>
          <p:nvSpPr>
            <p:cNvPr id="150" name="Rectangle 149"/>
            <p:cNvSpPr/>
            <p:nvPr/>
          </p:nvSpPr>
          <p:spPr>
            <a:xfrm>
              <a:off x="3152775" y="7248525"/>
              <a:ext cx="123825" cy="1238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286125" y="7115175"/>
              <a:ext cx="123825" cy="1238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152775" y="7115175"/>
              <a:ext cx="123825" cy="12382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286125" y="7248525"/>
              <a:ext cx="123825" cy="12382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0464" y="5646777"/>
            <a:ext cx="4050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Notes </a:t>
            </a:r>
            <a:r>
              <a:rPr lang="en-US" sz="1200" b="1" dirty="0"/>
              <a:t>on </a:t>
            </a:r>
            <a:r>
              <a:rPr lang="en-US" sz="1200" b="1" dirty="0" smtClean="0"/>
              <a:t>identification</a:t>
            </a:r>
            <a:r>
              <a:rPr lang="en-US" sz="1200" b="1" dirty="0"/>
              <a:t> </a:t>
            </a:r>
            <a:r>
              <a:rPr lang="en-US" sz="1200" b="1" dirty="0" smtClean="0"/>
              <a:t>and other noteworthy traits</a:t>
            </a:r>
            <a:r>
              <a:rPr lang="en-US" sz="1200" b="1" dirty="0"/>
              <a:t>: </a:t>
            </a:r>
            <a:r>
              <a:rPr lang="en-US" sz="1200" dirty="0"/>
              <a:t>beautiful red-pink-orange flowers arranged on a flowering </a:t>
            </a:r>
            <a:r>
              <a:rPr lang="en-US" sz="1200" dirty="0" smtClean="0"/>
              <a:t>stalk; sharp spines sparsely located along stems and leaf undersides; 3-lobed leaves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5114925" y="386715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5181600" y="4604138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5114925" y="4250939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319712" y="2758648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405437" y="487559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5576887" y="1104394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4838700" y="4755801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19700" y="4870101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953000" y="4131876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924425" y="5470680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438775" y="5026103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172075" y="5715000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067300" y="534995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534025" y="530232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162550" y="487486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257800" y="500705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305425" y="436523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924425" y="61287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038600" y="3881437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3757611" y="3867150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752849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3467100" y="3738561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2324099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2609849" y="3738558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4038600" y="3581399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3757612" y="3738562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3181350" y="373856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3752850" y="3595683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3467100" y="3462337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2895600" y="3738559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186112" y="3462336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2324100" y="3462334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3467100" y="3867150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3471862" y="3595683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2895600" y="346233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2609850" y="3462337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7"/>
          <p:cNvGrpSpPr/>
          <p:nvPr/>
        </p:nvGrpSpPr>
        <p:grpSpPr>
          <a:xfrm>
            <a:off x="1092039" y="4767199"/>
            <a:ext cx="2917986" cy="646331"/>
            <a:chOff x="1092039" y="4652899"/>
            <a:chExt cx="2917986" cy="646331"/>
          </a:xfrm>
        </p:grpSpPr>
        <p:sp>
          <p:nvSpPr>
            <p:cNvPr id="53" name="Oval 52"/>
            <p:cNvSpPr/>
            <p:nvPr/>
          </p:nvSpPr>
          <p:spPr>
            <a:xfrm>
              <a:off x="1092039" y="5073728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1107753" y="4911803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126803" y="4755801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38249" y="4652899"/>
              <a:ext cx="27717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One plant</a:t>
              </a:r>
            </a:p>
            <a:p>
              <a:r>
                <a:rPr lang="en-US" sz="1200" dirty="0" smtClean="0"/>
                <a:t>Several plants very close together</a:t>
              </a:r>
            </a:p>
            <a:p>
              <a:r>
                <a:rPr lang="en-US" sz="1200" dirty="0" smtClean="0"/>
                <a:t>Group of many plants very close together</a:t>
              </a:r>
              <a:endParaRPr lang="en-US" sz="1200" dirty="0"/>
            </a:p>
          </p:txBody>
        </p:sp>
      </p:grpSp>
      <p:grpSp>
        <p:nvGrpSpPr>
          <p:cNvPr id="11" name="Group 7"/>
          <p:cNvGrpSpPr/>
          <p:nvPr/>
        </p:nvGrpSpPr>
        <p:grpSpPr>
          <a:xfrm>
            <a:off x="1152525" y="2736502"/>
            <a:ext cx="1804987" cy="308670"/>
            <a:chOff x="1152525" y="3221682"/>
            <a:chExt cx="1804987" cy="30867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152525" y="3221682"/>
              <a:ext cx="2" cy="30867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19200" y="3234303"/>
              <a:ext cx="1738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Controlled burn event*</a:t>
              </a:r>
              <a:endParaRPr lang="en-US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81363" y="8153400"/>
            <a:ext cx="564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= Controlled burn occurred on 4/30/12; Block A west of the Nature Trail (the fainter line on the map) was burned in addition to all of Block B.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198" y="4403339"/>
            <a:ext cx="2743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Relative abundance (</a:t>
            </a:r>
            <a:r>
              <a:rPr lang="en-US" sz="1200" b="1" i="1" dirty="0" smtClean="0"/>
              <a:t>see map at right</a:t>
            </a:r>
            <a:r>
              <a:rPr lang="en-US" sz="1200" b="1" dirty="0" smtClean="0"/>
              <a:t>):</a:t>
            </a:r>
            <a:endParaRPr lang="en-US" sz="1200" b="1" dirty="0"/>
          </a:p>
        </p:txBody>
      </p:sp>
      <p:sp>
        <p:nvSpPr>
          <p:cNvPr id="203" name="Oval 202"/>
          <p:cNvSpPr/>
          <p:nvPr/>
        </p:nvSpPr>
        <p:spPr>
          <a:xfrm>
            <a:off x="5124450" y="487559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3" name="Oval 212"/>
          <p:cNvSpPr/>
          <p:nvPr/>
        </p:nvSpPr>
        <p:spPr>
          <a:xfrm>
            <a:off x="5686425" y="563759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Oval 221"/>
          <p:cNvSpPr/>
          <p:nvPr/>
        </p:nvSpPr>
        <p:spPr>
          <a:xfrm>
            <a:off x="4886325" y="78105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1" name="Oval 230"/>
          <p:cNvSpPr/>
          <p:nvPr/>
        </p:nvSpPr>
        <p:spPr>
          <a:xfrm>
            <a:off x="5276850" y="770363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2" name="Oval 231"/>
          <p:cNvSpPr/>
          <p:nvPr/>
        </p:nvSpPr>
        <p:spPr>
          <a:xfrm>
            <a:off x="5553075" y="144780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3" name="Oval 232"/>
          <p:cNvSpPr/>
          <p:nvPr/>
        </p:nvSpPr>
        <p:spPr>
          <a:xfrm>
            <a:off x="5219700" y="1212681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4" name="Oval 233"/>
          <p:cNvSpPr/>
          <p:nvPr/>
        </p:nvSpPr>
        <p:spPr>
          <a:xfrm>
            <a:off x="5019675" y="2319723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" name="Oval 234"/>
          <p:cNvSpPr/>
          <p:nvPr/>
        </p:nvSpPr>
        <p:spPr>
          <a:xfrm>
            <a:off x="6019800" y="1303763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6" name="Oval 235"/>
          <p:cNvSpPr/>
          <p:nvPr/>
        </p:nvSpPr>
        <p:spPr>
          <a:xfrm>
            <a:off x="5129212" y="152400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7" name="Oval 236"/>
          <p:cNvSpPr/>
          <p:nvPr/>
        </p:nvSpPr>
        <p:spPr>
          <a:xfrm>
            <a:off x="5005387" y="937051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8" name="Oval 237"/>
          <p:cNvSpPr/>
          <p:nvPr/>
        </p:nvSpPr>
        <p:spPr>
          <a:xfrm>
            <a:off x="4991100" y="460473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9" name="Oval 238"/>
          <p:cNvSpPr/>
          <p:nvPr/>
        </p:nvSpPr>
        <p:spPr>
          <a:xfrm>
            <a:off x="5867400" y="2395923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0" name="Oval 239"/>
          <p:cNvSpPr/>
          <p:nvPr/>
        </p:nvSpPr>
        <p:spPr>
          <a:xfrm>
            <a:off x="5372100" y="1959827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1" name="Oval 240"/>
          <p:cNvSpPr/>
          <p:nvPr/>
        </p:nvSpPr>
        <p:spPr>
          <a:xfrm>
            <a:off x="4833937" y="1571625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2" name="Oval 241"/>
          <p:cNvSpPr/>
          <p:nvPr/>
        </p:nvSpPr>
        <p:spPr>
          <a:xfrm>
            <a:off x="5443537" y="675620"/>
            <a:ext cx="152400" cy="1524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3" name="Oval 242"/>
          <p:cNvSpPr/>
          <p:nvPr/>
        </p:nvSpPr>
        <p:spPr>
          <a:xfrm>
            <a:off x="5048250" y="61287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5905500" y="44945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6019800" y="8191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5915025" y="84772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5981700" y="123708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5514975" y="145616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5705475" y="16002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5143500" y="119011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5867400" y="232770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5438775" y="271102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5372100" y="41135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5329237" y="71372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5267325" y="144547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5067300" y="169068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81575" y="224352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838700" y="214788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5238750" y="227055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5334000" y="264318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5295900" y="39052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6134100" y="160020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5905500" y="259440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5867400" y="296897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6057900" y="279674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5867400" y="208957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5791200" y="152876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5705475" y="1275188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5981700" y="1066294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5200650" y="111040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5114925" y="134186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5472112" y="97515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5057775" y="84656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5800725" y="71372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4943475" y="261228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4962525" y="245268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5524500" y="1066294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5648325" y="101325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5753100" y="51137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4953000" y="107230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5372100" y="984676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5010150" y="130376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/>
          <p:cNvSpPr/>
          <p:nvPr/>
        </p:nvSpPr>
        <p:spPr>
          <a:xfrm>
            <a:off x="5276850" y="156686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5276850" y="210978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6019800" y="203358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5943600" y="279558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5495925" y="2852737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5553075" y="520896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val 289"/>
          <p:cNvSpPr/>
          <p:nvPr/>
        </p:nvSpPr>
        <p:spPr>
          <a:xfrm>
            <a:off x="5576887" y="1643062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5576887" y="913624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5162550" y="2387559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val 292"/>
          <p:cNvSpPr/>
          <p:nvPr/>
        </p:nvSpPr>
        <p:spPr>
          <a:xfrm>
            <a:off x="5905500" y="1322813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4991100" y="1198988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val 294"/>
          <p:cNvSpPr/>
          <p:nvPr/>
        </p:nvSpPr>
        <p:spPr>
          <a:xfrm>
            <a:off x="5200650" y="2925335"/>
            <a:ext cx="114300" cy="1143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5248275" y="17919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5372100" y="294992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5510212" y="329843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val 298"/>
          <p:cNvSpPr/>
          <p:nvPr/>
        </p:nvSpPr>
        <p:spPr>
          <a:xfrm>
            <a:off x="5048250" y="3228975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Oval 299"/>
          <p:cNvSpPr/>
          <p:nvPr/>
        </p:nvSpPr>
        <p:spPr>
          <a:xfrm>
            <a:off x="5972175" y="57477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4829175" y="175736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>
            <a:off x="5591175" y="228162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val 302"/>
          <p:cNvSpPr/>
          <p:nvPr/>
        </p:nvSpPr>
        <p:spPr>
          <a:xfrm>
            <a:off x="5267325" y="417473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5514975" y="477485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val 304"/>
          <p:cNvSpPr/>
          <p:nvPr/>
        </p:nvSpPr>
        <p:spPr>
          <a:xfrm>
            <a:off x="5524500" y="401955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val 305"/>
          <p:cNvSpPr/>
          <p:nvPr/>
        </p:nvSpPr>
        <p:spPr>
          <a:xfrm>
            <a:off x="5095875" y="281939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6219825" y="239592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val 307"/>
          <p:cNvSpPr/>
          <p:nvPr/>
        </p:nvSpPr>
        <p:spPr>
          <a:xfrm>
            <a:off x="6248400" y="187291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val 308"/>
          <p:cNvSpPr/>
          <p:nvPr/>
        </p:nvSpPr>
        <p:spPr>
          <a:xfrm>
            <a:off x="6219825" y="125078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val 309"/>
          <p:cNvSpPr/>
          <p:nvPr/>
        </p:nvSpPr>
        <p:spPr>
          <a:xfrm>
            <a:off x="6324600" y="64228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>
            <a:off x="6181725" y="929073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6205537" y="862012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5334000" y="2403901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val 315"/>
          <p:cNvSpPr/>
          <p:nvPr/>
        </p:nvSpPr>
        <p:spPr>
          <a:xfrm>
            <a:off x="5076825" y="1857760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val 316"/>
          <p:cNvSpPr/>
          <p:nvPr/>
        </p:nvSpPr>
        <p:spPr>
          <a:xfrm>
            <a:off x="5781675" y="1816059"/>
            <a:ext cx="76200" cy="76200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241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1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525" y="3267075"/>
            <a:ext cx="39433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0514" y="304800"/>
            <a:ext cx="335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Vascular plants of NATL’s Upland Pine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Sam Hart, Jun.-Dec.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5725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Scientific name: </a:t>
            </a:r>
            <a:r>
              <a:rPr lang="en-US" sz="1200" i="1" dirty="0" smtClean="0"/>
              <a:t>Helianthus </a:t>
            </a:r>
            <a:r>
              <a:rPr lang="en-US" sz="1200" i="1" dirty="0" err="1" smtClean="0"/>
              <a:t>strumosus</a:t>
            </a:r>
            <a:endParaRPr lang="en-US" sz="1200" b="1" dirty="0" smtClean="0"/>
          </a:p>
          <a:p>
            <a:r>
              <a:rPr lang="en-US" sz="1200" b="1" dirty="0" smtClean="0"/>
              <a:t>Native to Florida?: </a:t>
            </a:r>
            <a:r>
              <a:rPr lang="en-US" sz="1200" dirty="0" smtClean="0"/>
              <a:t>yes</a:t>
            </a:r>
            <a:endParaRPr lang="en-US" sz="1200" b="1" dirty="0" smtClean="0"/>
          </a:p>
          <a:p>
            <a:r>
              <a:rPr lang="en-US" sz="1200" b="1" dirty="0" smtClean="0"/>
              <a:t>NATL common name: </a:t>
            </a:r>
            <a:r>
              <a:rPr lang="en-US" sz="1200" dirty="0" err="1" smtClean="0"/>
              <a:t>paleleaf</a:t>
            </a:r>
            <a:r>
              <a:rPr lang="en-US" sz="1200" dirty="0" smtClean="0"/>
              <a:t> woodland sunflower</a:t>
            </a:r>
            <a:endParaRPr lang="en-US" sz="1200" b="1" dirty="0" smtClean="0"/>
          </a:p>
          <a:p>
            <a:r>
              <a:rPr lang="en-US" sz="1200" b="1" dirty="0" smtClean="0"/>
              <a:t>Recognized by foliage prior to blooming?: </a:t>
            </a:r>
            <a:r>
              <a:rPr lang="en-US" sz="1200" dirty="0" smtClean="0"/>
              <a:t>no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err="1" smtClean="0"/>
              <a:t>Phenological</a:t>
            </a:r>
            <a:r>
              <a:rPr lang="en-US" sz="1200" b="1" dirty="0" smtClean="0"/>
              <a:t> observations:</a:t>
            </a:r>
            <a:endParaRPr lang="en-US" sz="1200" b="1" dirty="0"/>
          </a:p>
        </p:txBody>
      </p:sp>
      <p:sp>
        <p:nvSpPr>
          <p:cNvPr id="184" name="Rectangle 183"/>
          <p:cNvSpPr/>
          <p:nvPr/>
        </p:nvSpPr>
        <p:spPr>
          <a:xfrm>
            <a:off x="1085548" y="2184826"/>
            <a:ext cx="120791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085548" y="2003850"/>
            <a:ext cx="120791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085548" y="2546776"/>
            <a:ext cx="120791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1085548" y="2365801"/>
            <a:ext cx="120791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23329" y="1927651"/>
            <a:ext cx="166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Green foliage</a:t>
            </a:r>
            <a:endParaRPr lang="en-US" sz="1200" dirty="0"/>
          </a:p>
          <a:p>
            <a:r>
              <a:rPr lang="en-US" sz="1200" dirty="0" smtClean="0"/>
              <a:t>Flowers</a:t>
            </a:r>
            <a:endParaRPr lang="en-US" sz="1200" dirty="0"/>
          </a:p>
          <a:p>
            <a:r>
              <a:rPr lang="en-US" sz="1200" dirty="0" smtClean="0"/>
              <a:t>Seeds/fruit</a:t>
            </a:r>
            <a:endParaRPr lang="en-US" sz="1200" dirty="0"/>
          </a:p>
          <a:p>
            <a:r>
              <a:rPr lang="en-US" sz="1200" dirty="0" smtClean="0"/>
              <a:t>Dormant, dying, or dead</a:t>
            </a:r>
            <a:endParaRPr lang="en-US" sz="1200" dirty="0"/>
          </a:p>
        </p:txBody>
      </p:sp>
      <p:grpSp>
        <p:nvGrpSpPr>
          <p:cNvPr id="2" name="Group 148"/>
          <p:cNvGrpSpPr/>
          <p:nvPr/>
        </p:nvGrpSpPr>
        <p:grpSpPr>
          <a:xfrm>
            <a:off x="620968" y="1994326"/>
            <a:ext cx="250873" cy="257175"/>
            <a:chOff x="3152775" y="7115175"/>
            <a:chExt cx="257175" cy="257175"/>
          </a:xfrm>
        </p:grpSpPr>
        <p:sp>
          <p:nvSpPr>
            <p:cNvPr id="150" name="Rectangle 149"/>
            <p:cNvSpPr/>
            <p:nvPr/>
          </p:nvSpPr>
          <p:spPr>
            <a:xfrm>
              <a:off x="3152775" y="7248525"/>
              <a:ext cx="123825" cy="1238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286125" y="7115175"/>
              <a:ext cx="123825" cy="1238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152775" y="7115175"/>
              <a:ext cx="123825" cy="12382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286125" y="7248525"/>
              <a:ext cx="123825" cy="12382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0464" y="5646777"/>
            <a:ext cx="4050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Notes </a:t>
            </a:r>
            <a:r>
              <a:rPr lang="en-US" sz="1200" b="1" dirty="0"/>
              <a:t>on </a:t>
            </a:r>
            <a:r>
              <a:rPr lang="en-US" sz="1200" b="1" dirty="0" smtClean="0"/>
              <a:t>identification</a:t>
            </a:r>
            <a:r>
              <a:rPr lang="en-US" sz="1200" b="1" dirty="0"/>
              <a:t> </a:t>
            </a:r>
            <a:r>
              <a:rPr lang="en-US" sz="1200" b="1" dirty="0" smtClean="0"/>
              <a:t>and other noteworthy traits</a:t>
            </a:r>
            <a:r>
              <a:rPr lang="en-US" sz="1200" b="1" dirty="0"/>
              <a:t>: </a:t>
            </a:r>
            <a:r>
              <a:rPr lang="en-US" sz="1200" dirty="0"/>
              <a:t>yellow-goldenrod </a:t>
            </a:r>
            <a:r>
              <a:rPr lang="en-US" sz="1200" dirty="0" smtClean="0"/>
              <a:t>flowers; </a:t>
            </a:r>
            <a:r>
              <a:rPr lang="en-US" sz="1200" dirty="0"/>
              <a:t>rough texture </a:t>
            </a:r>
            <a:r>
              <a:rPr lang="en-US" sz="1200" dirty="0" smtClean="0"/>
              <a:t>and purple </a:t>
            </a:r>
            <a:r>
              <a:rPr lang="en-US" sz="1200" dirty="0" err="1" smtClean="0"/>
              <a:t>tinge</a:t>
            </a:r>
            <a:r>
              <a:rPr lang="en-US" sz="1200" smtClean="0"/>
              <a:t> to </a:t>
            </a:r>
            <a:r>
              <a:rPr lang="en-US" sz="1200" dirty="0"/>
              <a:t>stems and leaves</a:t>
            </a:r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3324225" y="3595687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3614737" y="3590925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2757487" y="3457575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3038475" y="3733799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038600" y="3867149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3471862" y="3581400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338387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609850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328987" y="3871912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2752725" y="3733800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3324225" y="3457575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3467099" y="3876675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3757612" y="3581399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2328861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2895600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3609975" y="3871911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3043237" y="3457575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3752849" y="3876675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2609556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3181350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3324225" y="3733800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4043362" y="3581400"/>
            <a:ext cx="123825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2895600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467099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186111" y="3738562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467099" y="3462337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17"/>
          <p:cNvGrpSpPr/>
          <p:nvPr/>
        </p:nvGrpSpPr>
        <p:grpSpPr>
          <a:xfrm>
            <a:off x="1092039" y="4767199"/>
            <a:ext cx="2917986" cy="646331"/>
            <a:chOff x="1092039" y="4652899"/>
            <a:chExt cx="2917986" cy="646331"/>
          </a:xfrm>
        </p:grpSpPr>
        <p:sp>
          <p:nvSpPr>
            <p:cNvPr id="53" name="Oval 52"/>
            <p:cNvSpPr/>
            <p:nvPr/>
          </p:nvSpPr>
          <p:spPr>
            <a:xfrm>
              <a:off x="1092039" y="5073728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1107753" y="4911803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126803" y="4755801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38249" y="4652899"/>
              <a:ext cx="27717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One plant</a:t>
              </a:r>
            </a:p>
            <a:p>
              <a:r>
                <a:rPr lang="en-US" sz="1200" dirty="0" smtClean="0"/>
                <a:t>Several plants very close together</a:t>
              </a:r>
            </a:p>
            <a:p>
              <a:r>
                <a:rPr lang="en-US" sz="1200" dirty="0" smtClean="0"/>
                <a:t>Group of many plants very close together</a:t>
              </a:r>
              <a:endParaRPr lang="en-US" sz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52525" y="2736502"/>
            <a:ext cx="1804987" cy="308670"/>
            <a:chOff x="1152525" y="3221682"/>
            <a:chExt cx="1804987" cy="30867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152525" y="3221682"/>
              <a:ext cx="2" cy="30867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19200" y="3234303"/>
              <a:ext cx="1738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Controlled burn event*</a:t>
              </a:r>
              <a:endParaRPr lang="en-US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81363" y="8153400"/>
            <a:ext cx="564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= Controlled burn occurred on 4/30/12; Block A west of the Nature Trail (the fainter line on the map) was burned in addition to all of Block B.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198" y="4403339"/>
            <a:ext cx="2743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Relative abundance (</a:t>
            </a:r>
            <a:r>
              <a:rPr lang="en-US" sz="1200" b="1" i="1" dirty="0" smtClean="0"/>
              <a:t>see map at right</a:t>
            </a:r>
            <a:r>
              <a:rPr lang="en-US" sz="1200" b="1" dirty="0" smtClean="0"/>
              <a:t>):</a:t>
            </a:r>
            <a:endParaRPr lang="en-US" sz="1200" b="1" dirty="0"/>
          </a:p>
        </p:txBody>
      </p:sp>
      <p:grpSp>
        <p:nvGrpSpPr>
          <p:cNvPr id="11" name="Group 202"/>
          <p:cNvGrpSpPr/>
          <p:nvPr/>
        </p:nvGrpSpPr>
        <p:grpSpPr>
          <a:xfrm>
            <a:off x="4343400" y="304800"/>
            <a:ext cx="2133600" cy="6292064"/>
            <a:chOff x="4343400" y="304800"/>
            <a:chExt cx="2133600" cy="6292064"/>
          </a:xfrm>
          <a:solidFill>
            <a:srgbClr val="FF0000"/>
          </a:solidFill>
        </p:grpSpPr>
        <p:pic>
          <p:nvPicPr>
            <p:cNvPr id="213" name="Picture 2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343400" y="304800"/>
              <a:ext cx="2133600" cy="6292064"/>
            </a:xfrm>
            <a:prstGeom prst="rect">
              <a:avLst/>
            </a:prstGeom>
            <a:grpFill/>
          </p:spPr>
        </p:pic>
        <p:sp>
          <p:nvSpPr>
            <p:cNvPr id="222" name="Oval 221"/>
            <p:cNvSpPr/>
            <p:nvPr/>
          </p:nvSpPr>
          <p:spPr>
            <a:xfrm>
              <a:off x="4724400" y="4267200"/>
              <a:ext cx="152400" cy="1524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/>
            <p:cNvSpPr/>
            <p:nvPr/>
          </p:nvSpPr>
          <p:spPr>
            <a:xfrm>
              <a:off x="4676775" y="4724400"/>
              <a:ext cx="152400" cy="1524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/>
            <p:cNvSpPr/>
            <p:nvPr/>
          </p:nvSpPr>
          <p:spPr>
            <a:xfrm>
              <a:off x="4724400" y="3581400"/>
              <a:ext cx="152400" cy="1524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/>
            <p:cNvSpPr/>
            <p:nvPr/>
          </p:nvSpPr>
          <p:spPr>
            <a:xfrm>
              <a:off x="4724400" y="2743200"/>
              <a:ext cx="152400" cy="1524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/>
            <p:nvPr/>
          </p:nvSpPr>
          <p:spPr>
            <a:xfrm>
              <a:off x="4876800" y="2057400"/>
              <a:ext cx="152400" cy="1524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/>
            <p:nvPr/>
          </p:nvSpPr>
          <p:spPr>
            <a:xfrm>
              <a:off x="5334000" y="2438400"/>
              <a:ext cx="152400" cy="1524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/>
            <p:nvPr/>
          </p:nvSpPr>
          <p:spPr>
            <a:xfrm>
              <a:off x="5105400" y="3733800"/>
              <a:ext cx="114300" cy="1143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/>
            <p:nvPr/>
          </p:nvSpPr>
          <p:spPr>
            <a:xfrm>
              <a:off x="5105400" y="2286000"/>
              <a:ext cx="114300" cy="1143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4724400" y="2438400"/>
              <a:ext cx="114300" cy="1143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4648200" y="3124200"/>
              <a:ext cx="114300" cy="1143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4953000" y="4648200"/>
              <a:ext cx="114300" cy="1143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5248275" y="1533525"/>
              <a:ext cx="114300" cy="1143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5715000" y="1752600"/>
              <a:ext cx="114300" cy="1143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5410200" y="2819400"/>
              <a:ext cx="114300" cy="1143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4876800" y="44958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>
              <a:off x="5181600" y="13716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4800600" y="15240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4953000" y="30480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4572000" y="51054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5181600" y="49530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5105400" y="41910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Oval 250"/>
            <p:cNvSpPr/>
            <p:nvPr/>
          </p:nvSpPr>
          <p:spPr>
            <a:xfrm>
              <a:off x="4933950" y="40386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5105400" y="3048000"/>
              <a:ext cx="152400" cy="1524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Oval 252"/>
            <p:cNvSpPr/>
            <p:nvPr/>
          </p:nvSpPr>
          <p:spPr>
            <a:xfrm>
              <a:off x="5124450" y="1828800"/>
              <a:ext cx="152400" cy="1524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Oval 253"/>
            <p:cNvSpPr/>
            <p:nvPr/>
          </p:nvSpPr>
          <p:spPr>
            <a:xfrm>
              <a:off x="5086350" y="3429000"/>
              <a:ext cx="152400" cy="1524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Oval 254"/>
            <p:cNvSpPr/>
            <p:nvPr/>
          </p:nvSpPr>
          <p:spPr>
            <a:xfrm>
              <a:off x="5105400" y="4419600"/>
              <a:ext cx="152400" cy="1524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/>
            <p:cNvSpPr/>
            <p:nvPr/>
          </p:nvSpPr>
          <p:spPr>
            <a:xfrm>
              <a:off x="5029200" y="2667000"/>
              <a:ext cx="152400" cy="1524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Oval 256"/>
            <p:cNvSpPr/>
            <p:nvPr/>
          </p:nvSpPr>
          <p:spPr>
            <a:xfrm>
              <a:off x="4648200" y="1752600"/>
              <a:ext cx="152400" cy="1524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Oval 257"/>
            <p:cNvSpPr/>
            <p:nvPr/>
          </p:nvSpPr>
          <p:spPr>
            <a:xfrm>
              <a:off x="4876800" y="5181600"/>
              <a:ext cx="152400" cy="1524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Oval 258"/>
            <p:cNvSpPr/>
            <p:nvPr/>
          </p:nvSpPr>
          <p:spPr>
            <a:xfrm>
              <a:off x="4648200" y="3895725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5486400" y="35052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>
              <a:off x="5334000" y="28956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5410200" y="22860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/>
            <p:nvPr/>
          </p:nvSpPr>
          <p:spPr>
            <a:xfrm>
              <a:off x="5410200" y="19812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5391150" y="1819275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4876800" y="23622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4953000" y="17526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>
              <a:off x="4648200" y="20574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/>
            <p:nvPr/>
          </p:nvSpPr>
          <p:spPr>
            <a:xfrm>
              <a:off x="5334000" y="38862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>
              <a:off x="4953000" y="33528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/>
            <p:nvPr/>
          </p:nvSpPr>
          <p:spPr>
            <a:xfrm>
              <a:off x="5181600" y="21336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/>
            <p:cNvSpPr/>
            <p:nvPr/>
          </p:nvSpPr>
          <p:spPr>
            <a:xfrm>
              <a:off x="4800600" y="53340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5257800" y="19050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>
              <a:off x="5181600" y="25908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4648200" y="26670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>
              <a:off x="4648200" y="41148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4876800" y="48006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>
              <a:off x="5257800" y="4724400"/>
              <a:ext cx="76200" cy="762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699241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1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525" y="3267075"/>
            <a:ext cx="39433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0514" y="304800"/>
            <a:ext cx="335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Vascular plants of NATL’s Upland Pine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Sam Hart, Jun.-Dec. 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5725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Scientific name: </a:t>
            </a:r>
            <a:r>
              <a:rPr lang="en-US" sz="1200" i="1" dirty="0" err="1" smtClean="0"/>
              <a:t>Indigofera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hirsuta</a:t>
            </a:r>
            <a:endParaRPr lang="en-US" sz="1200" b="1" dirty="0" smtClean="0"/>
          </a:p>
          <a:p>
            <a:r>
              <a:rPr lang="en-US" sz="1200" b="1" dirty="0" smtClean="0"/>
              <a:t>Native to Florida?: </a:t>
            </a:r>
            <a:r>
              <a:rPr lang="en-US" sz="1200" dirty="0" smtClean="0"/>
              <a:t>no</a:t>
            </a:r>
            <a:endParaRPr lang="en-US" sz="1200" b="1" dirty="0" smtClean="0"/>
          </a:p>
          <a:p>
            <a:r>
              <a:rPr lang="en-US" sz="1200" b="1" dirty="0" smtClean="0"/>
              <a:t>NATL common name: </a:t>
            </a:r>
            <a:r>
              <a:rPr lang="en-US" sz="1200" dirty="0" smtClean="0"/>
              <a:t>hairy indigo</a:t>
            </a:r>
            <a:endParaRPr lang="en-US" sz="1200" b="1" dirty="0" smtClean="0"/>
          </a:p>
          <a:p>
            <a:r>
              <a:rPr lang="en-US" sz="1200" b="1" dirty="0" smtClean="0"/>
              <a:t>Recognized by foliage prior to blooming?: </a:t>
            </a:r>
            <a:r>
              <a:rPr lang="en-US" sz="1200" dirty="0" smtClean="0"/>
              <a:t>yes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err="1" smtClean="0"/>
              <a:t>Phenological</a:t>
            </a:r>
            <a:r>
              <a:rPr lang="en-US" sz="1200" b="1" dirty="0" smtClean="0"/>
              <a:t> observations:</a:t>
            </a:r>
            <a:endParaRPr lang="en-US" sz="1200" b="1" dirty="0"/>
          </a:p>
        </p:txBody>
      </p:sp>
      <p:sp>
        <p:nvSpPr>
          <p:cNvPr id="184" name="Rectangle 183"/>
          <p:cNvSpPr/>
          <p:nvPr/>
        </p:nvSpPr>
        <p:spPr>
          <a:xfrm>
            <a:off x="1085548" y="2184826"/>
            <a:ext cx="120791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085548" y="2003850"/>
            <a:ext cx="120791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085548" y="2546776"/>
            <a:ext cx="120791" cy="1238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1085548" y="2365801"/>
            <a:ext cx="120791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23329" y="1927651"/>
            <a:ext cx="166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Green foliage</a:t>
            </a:r>
            <a:endParaRPr lang="en-US" sz="1200" dirty="0"/>
          </a:p>
          <a:p>
            <a:r>
              <a:rPr lang="en-US" sz="1200" dirty="0" smtClean="0"/>
              <a:t>Flowers</a:t>
            </a:r>
            <a:endParaRPr lang="en-US" sz="1200" dirty="0"/>
          </a:p>
          <a:p>
            <a:r>
              <a:rPr lang="en-US" sz="1200" dirty="0" smtClean="0"/>
              <a:t>Seeds/fruit</a:t>
            </a:r>
            <a:endParaRPr lang="en-US" sz="1200" dirty="0"/>
          </a:p>
          <a:p>
            <a:r>
              <a:rPr lang="en-US" sz="1200" dirty="0" smtClean="0"/>
              <a:t>Dormant, dying, or dead</a:t>
            </a:r>
            <a:endParaRPr lang="en-US" sz="1200" dirty="0"/>
          </a:p>
        </p:txBody>
      </p:sp>
      <p:grpSp>
        <p:nvGrpSpPr>
          <p:cNvPr id="2" name="Group 148"/>
          <p:cNvGrpSpPr/>
          <p:nvPr/>
        </p:nvGrpSpPr>
        <p:grpSpPr>
          <a:xfrm>
            <a:off x="620968" y="1994326"/>
            <a:ext cx="250873" cy="257175"/>
            <a:chOff x="3152775" y="7115175"/>
            <a:chExt cx="257175" cy="257175"/>
          </a:xfrm>
        </p:grpSpPr>
        <p:sp>
          <p:nvSpPr>
            <p:cNvPr id="150" name="Rectangle 149"/>
            <p:cNvSpPr/>
            <p:nvPr/>
          </p:nvSpPr>
          <p:spPr>
            <a:xfrm>
              <a:off x="3152775" y="7248525"/>
              <a:ext cx="123825" cy="12382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286125" y="7115175"/>
              <a:ext cx="123825" cy="1238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152775" y="7115175"/>
              <a:ext cx="123825" cy="123825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286125" y="7248525"/>
              <a:ext cx="123825" cy="12382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0464" y="5646777"/>
            <a:ext cx="4050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Notes </a:t>
            </a:r>
            <a:r>
              <a:rPr lang="en-US" sz="1200" b="1" dirty="0"/>
              <a:t>on </a:t>
            </a:r>
            <a:r>
              <a:rPr lang="en-US" sz="1200" b="1" dirty="0" smtClean="0"/>
              <a:t>identification</a:t>
            </a:r>
            <a:r>
              <a:rPr lang="en-US" sz="1200" b="1" dirty="0"/>
              <a:t> </a:t>
            </a:r>
            <a:r>
              <a:rPr lang="en-US" sz="1200" b="1" dirty="0" smtClean="0"/>
              <a:t>and other noteworthy traits</a:t>
            </a:r>
            <a:r>
              <a:rPr lang="en-US" sz="1200" b="1" dirty="0"/>
              <a:t>: </a:t>
            </a:r>
            <a:r>
              <a:rPr lang="en-US" sz="1200" dirty="0"/>
              <a:t>red-pink flowers on long flowering stalks; </a:t>
            </a:r>
            <a:r>
              <a:rPr lang="en-US" sz="1200" dirty="0" err="1"/>
              <a:t>pinnately</a:t>
            </a:r>
            <a:r>
              <a:rPr lang="en-US" sz="1200" dirty="0"/>
              <a:t> compound leaves; leaflets rounded and notably fuzzy</a:t>
            </a:r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3895724" y="3595687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3895724" y="3733800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3328986" y="3733800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181350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3752849" y="3462337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4181474" y="3590924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4181474" y="3733800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3467099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3181350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4043068" y="3457575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3752850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3471861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895723" y="3867150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4181474" y="3867150"/>
            <a:ext cx="123825" cy="1238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609974" y="3462337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3614736" y="3733800"/>
            <a:ext cx="123825" cy="123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4043362" y="3733800"/>
            <a:ext cx="123825" cy="12382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17"/>
          <p:cNvGrpSpPr/>
          <p:nvPr/>
        </p:nvGrpSpPr>
        <p:grpSpPr>
          <a:xfrm>
            <a:off x="1092039" y="4767199"/>
            <a:ext cx="2917986" cy="646331"/>
            <a:chOff x="1092039" y="4652899"/>
            <a:chExt cx="2917986" cy="646331"/>
          </a:xfrm>
        </p:grpSpPr>
        <p:sp>
          <p:nvSpPr>
            <p:cNvPr id="53" name="Oval 52"/>
            <p:cNvSpPr/>
            <p:nvPr/>
          </p:nvSpPr>
          <p:spPr>
            <a:xfrm>
              <a:off x="1092039" y="5073728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1107753" y="4911803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126803" y="4755801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38249" y="4652899"/>
              <a:ext cx="27717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One plant</a:t>
              </a:r>
            </a:p>
            <a:p>
              <a:r>
                <a:rPr lang="en-US" sz="1200" dirty="0" smtClean="0"/>
                <a:t>Several plants very close together</a:t>
              </a:r>
            </a:p>
            <a:p>
              <a:r>
                <a:rPr lang="en-US" sz="1200" dirty="0" smtClean="0"/>
                <a:t>Group of many plants very close together</a:t>
              </a:r>
              <a:endParaRPr lang="en-US" sz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52525" y="2736502"/>
            <a:ext cx="1804987" cy="308670"/>
            <a:chOff x="1152525" y="3221682"/>
            <a:chExt cx="1804987" cy="30867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152525" y="3221682"/>
              <a:ext cx="2" cy="30867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19200" y="3234303"/>
              <a:ext cx="1738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Controlled burn event*</a:t>
              </a:r>
              <a:endParaRPr lang="en-US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81363" y="8153400"/>
            <a:ext cx="564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= Controlled burn occurred on 4/30/12; Block A west of the Nature Trail (the fainter line on the map) was burned in addition to all of Block B.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198" y="4403339"/>
            <a:ext cx="2743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Relative abundance (</a:t>
            </a:r>
            <a:r>
              <a:rPr lang="en-US" sz="1200" b="1" i="1" dirty="0" smtClean="0"/>
              <a:t>see map at right</a:t>
            </a:r>
            <a:r>
              <a:rPr lang="en-US" sz="1200" b="1" dirty="0" smtClean="0"/>
              <a:t>):</a:t>
            </a:r>
            <a:endParaRPr lang="en-US" sz="1200" b="1" dirty="0"/>
          </a:p>
        </p:txBody>
      </p:sp>
      <p:grpSp>
        <p:nvGrpSpPr>
          <p:cNvPr id="11" name="Group 202"/>
          <p:cNvGrpSpPr/>
          <p:nvPr/>
        </p:nvGrpSpPr>
        <p:grpSpPr>
          <a:xfrm>
            <a:off x="4495800" y="152400"/>
            <a:ext cx="2133600" cy="6292064"/>
            <a:chOff x="4495800" y="152400"/>
            <a:chExt cx="2133600" cy="6292064"/>
          </a:xfrm>
        </p:grpSpPr>
        <p:pic>
          <p:nvPicPr>
            <p:cNvPr id="213" name="Picture 2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495800" y="152400"/>
              <a:ext cx="2133600" cy="6292064"/>
            </a:xfrm>
            <a:prstGeom prst="rect">
              <a:avLst/>
            </a:prstGeom>
          </p:spPr>
        </p:pic>
        <p:sp>
          <p:nvSpPr>
            <p:cNvPr id="222" name="Oval 221"/>
            <p:cNvSpPr/>
            <p:nvPr/>
          </p:nvSpPr>
          <p:spPr>
            <a:xfrm>
              <a:off x="4800600" y="59436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/>
            <p:cNvSpPr/>
            <p:nvPr/>
          </p:nvSpPr>
          <p:spPr>
            <a:xfrm>
              <a:off x="4724400" y="48006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/>
            <p:cNvSpPr/>
            <p:nvPr/>
          </p:nvSpPr>
          <p:spPr>
            <a:xfrm>
              <a:off x="4800600" y="50292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/>
            <p:cNvSpPr/>
            <p:nvPr/>
          </p:nvSpPr>
          <p:spPr>
            <a:xfrm>
              <a:off x="4800600" y="5257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/>
            <p:nvPr/>
          </p:nvSpPr>
          <p:spPr>
            <a:xfrm>
              <a:off x="4800600" y="54864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/>
            <p:nvPr/>
          </p:nvSpPr>
          <p:spPr>
            <a:xfrm>
              <a:off x="5943600" y="12192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/>
            <p:nvPr/>
          </p:nvSpPr>
          <p:spPr>
            <a:xfrm>
              <a:off x="4876800" y="47244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4876800" y="49530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4724400" y="51816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4724400" y="62484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4940300" y="60960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4876800" y="51816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4953000" y="51054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4724400" y="49530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4724400" y="56388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>
              <a:off x="4711700" y="57785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4724400" y="58674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4800600" y="58039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4648200" y="61722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4699000" y="60198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5943600" y="11430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Oval 250"/>
            <p:cNvSpPr/>
            <p:nvPr/>
          </p:nvSpPr>
          <p:spPr>
            <a:xfrm>
              <a:off x="6070600" y="1155700"/>
              <a:ext cx="76200" cy="76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4876800" y="48006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>
              <a:off x="4953000" y="48006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4953000" y="49530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4724400" y="55626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/>
            <p:cNvSpPr/>
            <p:nvPr/>
          </p:nvSpPr>
          <p:spPr>
            <a:xfrm>
              <a:off x="4724400" y="54102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Oval 256"/>
            <p:cNvSpPr/>
            <p:nvPr/>
          </p:nvSpPr>
          <p:spPr>
            <a:xfrm>
              <a:off x="6273800" y="609600"/>
              <a:ext cx="114300" cy="1143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69924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1723</Words>
  <Application>Microsoft Office PowerPoint</Application>
  <PresentationFormat>Letter Paper (8.5x11 in)</PresentationFormat>
  <Paragraphs>238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IFAS Entomology Computer Teaching Lab</cp:lastModifiedBy>
  <cp:revision>67</cp:revision>
  <cp:lastPrinted>2012-11-29T19:06:23Z</cp:lastPrinted>
  <dcterms:created xsi:type="dcterms:W3CDTF">2012-06-19T03:12:29Z</dcterms:created>
  <dcterms:modified xsi:type="dcterms:W3CDTF">2013-01-14T16:56:27Z</dcterms:modified>
</cp:coreProperties>
</file>