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64" r:id="rId4"/>
    <p:sldId id="272" r:id="rId5"/>
    <p:sldId id="265" r:id="rId6"/>
    <p:sldId id="266" r:id="rId7"/>
    <p:sldId id="273" r:id="rId8"/>
    <p:sldId id="270" r:id="rId9"/>
    <p:sldId id="27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20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2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AB5D0F-6809-0E49-B4E4-B238B917839B}" type="datetimeFigureOut">
              <a:rPr lang="en-US" smtClean="0"/>
              <a:pPr/>
              <a:t>5/28/2010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918D2-0D9F-044B-A651-BBF6A4F614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5E1909-9303-0F43-BFC4-D03E07BA16C1}"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E1909-9303-0F43-BFC4-D03E07BA16C1}"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E1909-9303-0F43-BFC4-D03E07BA16C1}"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E1909-9303-0F43-BFC4-D03E07BA16C1}"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5E1909-9303-0F43-BFC4-D03E07BA16C1}" type="datetimeFigureOut">
              <a:rPr lang="en-US" smtClean="0"/>
              <a:pPr/>
              <a:t>5/28/2010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5E1909-9303-0F43-BFC4-D03E07BA16C1}" type="datetimeFigureOut">
              <a:rPr lang="en-US" smtClean="0"/>
              <a:pPr/>
              <a:t>5/28/2010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5E1909-9303-0F43-BFC4-D03E07BA16C1}" type="datetimeFigureOut">
              <a:rPr lang="en-US" smtClean="0"/>
              <a:pPr/>
              <a:t>5/28/2010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5E1909-9303-0F43-BFC4-D03E07BA16C1}" type="datetimeFigureOut">
              <a:rPr lang="en-US" smtClean="0"/>
              <a:pPr/>
              <a:t>5/28/2010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E1909-9303-0F43-BFC4-D03E07BA16C1}" type="datetimeFigureOut">
              <a:rPr lang="en-US" smtClean="0"/>
              <a:pPr/>
              <a:t>5/28/2010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5E1909-9303-0F43-BFC4-D03E07BA16C1}" type="datetimeFigureOut">
              <a:rPr lang="en-US" smtClean="0"/>
              <a:pPr/>
              <a:t>5/28/2010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5E1909-9303-0F43-BFC4-D03E07BA16C1}" type="datetimeFigureOut">
              <a:rPr lang="en-US" smtClean="0"/>
              <a:pPr/>
              <a:t>5/28/2010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8210B-4101-4B49-A414-2685661121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E1909-9303-0F43-BFC4-D03E07BA16C1}" type="datetimeFigureOut">
              <a:rPr lang="en-US" smtClean="0"/>
              <a:pPr/>
              <a:t>5/28/2010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8210B-4101-4B49-A414-2685661121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Native Bee Nesting Habitat</a:t>
            </a:r>
            <a:endParaRPr lang="en-US" dirty="0"/>
          </a:p>
        </p:txBody>
      </p:sp>
      <p:sp>
        <p:nvSpPr>
          <p:cNvPr id="3" name="Subtitle 2"/>
          <p:cNvSpPr>
            <a:spLocks noGrp="1"/>
          </p:cNvSpPr>
          <p:nvPr>
            <p:ph type="subTitle" idx="1"/>
          </p:nvPr>
        </p:nvSpPr>
        <p:spPr/>
        <p:txBody>
          <a:bodyPr/>
          <a:lstStyle/>
          <a:p>
            <a:r>
              <a:rPr lang="en-US" dirty="0" smtClean="0"/>
              <a:t>Jason R. Graham</a:t>
            </a:r>
          </a:p>
          <a:p>
            <a:r>
              <a:rPr lang="en-US" dirty="0" smtClean="0"/>
              <a:t>University of Florida</a:t>
            </a:r>
          </a:p>
          <a:p>
            <a:r>
              <a:rPr lang="en-US" dirty="0" smtClean="0"/>
              <a:t>PhD Dissertation Project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70179"/>
            <a:ext cx="8229600" cy="4525963"/>
          </a:xfrm>
        </p:spPr>
        <p:txBody>
          <a:bodyPr>
            <a:normAutofit fontScale="70000" lnSpcReduction="20000"/>
          </a:bodyPr>
          <a:lstStyle/>
          <a:p>
            <a:r>
              <a:rPr lang="en-US" dirty="0" smtClean="0"/>
              <a:t>Pollination is an important natural ecosystem service supporting a large portion of managed agriculture and natural plant communities. Our fruit, vegetable and seed crops are directly dependent on animal mediated pollination as are many crops providing our medicines, fibers, fuels and livestock forage crops. Pollination benefits flowering plants by carrying pollen between the male and female parts of flowers. </a:t>
            </a:r>
          </a:p>
          <a:p>
            <a:endParaRPr lang="en-US" dirty="0" smtClean="0"/>
          </a:p>
          <a:p>
            <a:endParaRPr lang="en-US" dirty="0" smtClean="0"/>
          </a:p>
          <a:p>
            <a:r>
              <a:rPr lang="en-US" dirty="0" smtClean="0"/>
              <a:t>Bees (and some wasps) are specialized pollinators in that they require pollen as a source of food particularly during the larval growth phase. Bees are attracted to flowers for nectar, pollen and essential oils and as they forage for these necessities they inadvertently transfer pollen from plant to plant increasing the fruit and seed set as well as the genetic diversity of the plants they visit.</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 Blocks</a:t>
            </a:r>
            <a:endParaRPr lang="en-US" dirty="0"/>
          </a:p>
        </p:txBody>
      </p:sp>
      <p:pic>
        <p:nvPicPr>
          <p:cNvPr id="5" name="Content Placeholder 4" descr="IMG_0714.JPG"/>
          <p:cNvPicPr>
            <a:picLocks noGrp="1" noChangeAspect="1"/>
          </p:cNvPicPr>
          <p:nvPr>
            <p:ph idx="1"/>
          </p:nvPr>
        </p:nvPicPr>
        <p:blipFill>
          <a:blip r:embed="rId2"/>
          <a:srcRect l="400" r="-528"/>
          <a:stretch>
            <a:fillRect/>
          </a:stretch>
        </p:blipFill>
        <p:spPr>
          <a:xfrm>
            <a:off x="1093176" y="1439863"/>
            <a:ext cx="3706087" cy="2776002"/>
          </a:xfrm>
        </p:spPr>
      </p:pic>
      <p:sp>
        <p:nvSpPr>
          <p:cNvPr id="6" name="Content Placeholder 2"/>
          <p:cNvSpPr txBox="1">
            <a:spLocks/>
          </p:cNvSpPr>
          <p:nvPr/>
        </p:nvSpPr>
        <p:spPr>
          <a:xfrm>
            <a:off x="457200" y="4613034"/>
            <a:ext cx="8229600" cy="151312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Testing preference</a:t>
            </a: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of hole diameter and height of bee block. </a:t>
            </a:r>
          </a:p>
        </p:txBody>
      </p:sp>
      <p:pic>
        <p:nvPicPr>
          <p:cNvPr id="7" name="Picture 6" descr="IMG_0702.JPG"/>
          <p:cNvPicPr>
            <a:picLocks noChangeAspect="1"/>
          </p:cNvPicPr>
          <p:nvPr/>
        </p:nvPicPr>
        <p:blipFill>
          <a:blip r:embed="rId3"/>
          <a:stretch>
            <a:fillRect/>
          </a:stretch>
        </p:blipFill>
        <p:spPr>
          <a:xfrm>
            <a:off x="4799263" y="1439863"/>
            <a:ext cx="3701336" cy="27760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57.JPG"/>
          <p:cNvPicPr>
            <a:picLocks noChangeAspect="1"/>
          </p:cNvPicPr>
          <p:nvPr/>
        </p:nvPicPr>
        <p:blipFill>
          <a:blip r:embed="rId2"/>
          <a:stretch>
            <a:fillRect/>
          </a:stretch>
        </p:blipFill>
        <p:spPr>
          <a:xfrm>
            <a:off x="1836048" y="0"/>
            <a:ext cx="7307952" cy="5480964"/>
          </a:xfrm>
          <a:prstGeom prst="rect">
            <a:avLst/>
          </a:prstGeom>
        </p:spPr>
      </p:pic>
      <p:sp>
        <p:nvSpPr>
          <p:cNvPr id="3" name="TextBox 2"/>
          <p:cNvSpPr txBox="1"/>
          <p:nvPr/>
        </p:nvSpPr>
        <p:spPr>
          <a:xfrm>
            <a:off x="1283853" y="5641355"/>
            <a:ext cx="7509849" cy="646331"/>
          </a:xfrm>
          <a:prstGeom prst="rect">
            <a:avLst/>
          </a:prstGeom>
          <a:noFill/>
        </p:spPr>
        <p:txBody>
          <a:bodyPr wrap="square" rtlCol="0">
            <a:spAutoFit/>
          </a:bodyPr>
          <a:lstStyle/>
          <a:p>
            <a:r>
              <a:rPr lang="en-US" dirty="0" smtClean="0"/>
              <a:t>We capture a sample as the adult bees emerge to learn more about the local bees that are using the nesting sites.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 Straws</a:t>
            </a:r>
            <a:endParaRPr lang="en-US" dirty="0"/>
          </a:p>
        </p:txBody>
      </p:sp>
      <p:sp>
        <p:nvSpPr>
          <p:cNvPr id="4" name="Content Placeholder 3"/>
          <p:cNvSpPr>
            <a:spLocks noGrp="1"/>
          </p:cNvSpPr>
          <p:nvPr>
            <p:ph idx="1"/>
          </p:nvPr>
        </p:nvSpPr>
        <p:spPr>
          <a:xfrm>
            <a:off x="4597020" y="4677823"/>
            <a:ext cx="4089779" cy="1448340"/>
          </a:xfrm>
        </p:spPr>
        <p:txBody>
          <a:bodyPr>
            <a:normAutofit fontScale="92500" lnSpcReduction="10000"/>
          </a:bodyPr>
          <a:lstStyle/>
          <a:p>
            <a:r>
              <a:rPr lang="en-US" dirty="0" smtClean="0"/>
              <a:t>Testing preference of material, diameter and height of straw holder. </a:t>
            </a:r>
            <a:endParaRPr lang="en-US" dirty="0"/>
          </a:p>
        </p:txBody>
      </p:sp>
      <p:pic>
        <p:nvPicPr>
          <p:cNvPr id="6" name="Picture 5" descr="IMG_1054.JPG"/>
          <p:cNvPicPr>
            <a:picLocks noChangeAspect="1"/>
          </p:cNvPicPr>
          <p:nvPr/>
        </p:nvPicPr>
        <p:blipFill>
          <a:blip r:embed="rId2"/>
          <a:srcRect l="8362" r="22909"/>
          <a:stretch>
            <a:fillRect/>
          </a:stretch>
        </p:blipFill>
        <p:spPr>
          <a:xfrm>
            <a:off x="4969753" y="1417638"/>
            <a:ext cx="2981852" cy="3253946"/>
          </a:xfrm>
          <a:prstGeom prst="rect">
            <a:avLst/>
          </a:prstGeom>
        </p:spPr>
      </p:pic>
      <p:pic>
        <p:nvPicPr>
          <p:cNvPr id="7" name="Picture 6" descr="IMG_1105.JPG"/>
          <p:cNvPicPr>
            <a:picLocks noChangeAspect="1"/>
          </p:cNvPicPr>
          <p:nvPr/>
        </p:nvPicPr>
        <p:blipFill>
          <a:blip r:embed="rId3"/>
          <a:srcRect l="48610" t="10735" r="25744" b="30970"/>
          <a:stretch>
            <a:fillRect/>
          </a:stretch>
        </p:blipFill>
        <p:spPr>
          <a:xfrm>
            <a:off x="924927" y="0"/>
            <a:ext cx="3271754" cy="55775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Ecology</a:t>
            </a:r>
            <a:endParaRPr lang="en-US" dirty="0"/>
          </a:p>
        </p:txBody>
      </p:sp>
      <p:sp>
        <p:nvSpPr>
          <p:cNvPr id="3" name="Content Placeholder 2"/>
          <p:cNvSpPr>
            <a:spLocks noGrp="1"/>
          </p:cNvSpPr>
          <p:nvPr>
            <p:ph idx="1"/>
          </p:nvPr>
        </p:nvSpPr>
        <p:spPr>
          <a:xfrm>
            <a:off x="457200" y="4833319"/>
            <a:ext cx="8229600" cy="1046643"/>
          </a:xfrm>
        </p:spPr>
        <p:txBody>
          <a:bodyPr>
            <a:normAutofit fontScale="92500"/>
          </a:bodyPr>
          <a:lstStyle/>
          <a:p>
            <a:r>
              <a:rPr lang="en-US" dirty="0" smtClean="0"/>
              <a:t>Testing preference of charred vs. not charred natural cedar wood and inside diameter of holes.</a:t>
            </a:r>
            <a:endParaRPr lang="en-US" dirty="0"/>
          </a:p>
        </p:txBody>
      </p:sp>
      <p:pic>
        <p:nvPicPr>
          <p:cNvPr id="4" name="Picture 3" descr="IMG_0701.JPG"/>
          <p:cNvPicPr>
            <a:picLocks noChangeAspect="1"/>
          </p:cNvPicPr>
          <p:nvPr/>
        </p:nvPicPr>
        <p:blipFill>
          <a:blip r:embed="rId2"/>
          <a:stretch>
            <a:fillRect/>
          </a:stretch>
        </p:blipFill>
        <p:spPr>
          <a:xfrm>
            <a:off x="816399" y="1849572"/>
            <a:ext cx="3978329" cy="2983747"/>
          </a:xfrm>
          <a:prstGeom prst="rect">
            <a:avLst/>
          </a:prstGeom>
        </p:spPr>
      </p:pic>
      <p:pic>
        <p:nvPicPr>
          <p:cNvPr id="5" name="Picture 4" descr="IMG_0700.JPG"/>
          <p:cNvPicPr>
            <a:picLocks noChangeAspect="1"/>
          </p:cNvPicPr>
          <p:nvPr/>
        </p:nvPicPr>
        <p:blipFill>
          <a:blip r:embed="rId3"/>
          <a:stretch>
            <a:fillRect/>
          </a:stretch>
        </p:blipFill>
        <p:spPr>
          <a:xfrm>
            <a:off x="4794727" y="1849571"/>
            <a:ext cx="3978329" cy="29837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5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Sites</a:t>
            </a:r>
            <a:endParaRPr lang="en-US" dirty="0"/>
          </a:p>
        </p:txBody>
      </p:sp>
      <p:sp>
        <p:nvSpPr>
          <p:cNvPr id="3" name="Content Placeholder 2"/>
          <p:cNvSpPr>
            <a:spLocks noGrp="1"/>
          </p:cNvSpPr>
          <p:nvPr>
            <p:ph idx="1"/>
          </p:nvPr>
        </p:nvSpPr>
        <p:spPr>
          <a:xfrm>
            <a:off x="1480939" y="1243964"/>
            <a:ext cx="6035121" cy="5257800"/>
          </a:xfrm>
        </p:spPr>
        <p:txBody>
          <a:bodyPr>
            <a:normAutofit fontScale="85000" lnSpcReduction="20000"/>
          </a:bodyPr>
          <a:lstStyle/>
          <a:p>
            <a:r>
              <a:rPr lang="en-US" sz="2000" b="1" dirty="0" smtClean="0"/>
              <a:t>UF Bee Biology Unit, Gainesville</a:t>
            </a:r>
          </a:p>
          <a:p>
            <a:endParaRPr lang="en-US" sz="2000" b="1" dirty="0" smtClean="0"/>
          </a:p>
          <a:p>
            <a:r>
              <a:rPr lang="en-US" sz="2000" b="1" dirty="0" err="1" smtClean="0"/>
              <a:t>Kanapaha</a:t>
            </a:r>
            <a:r>
              <a:rPr lang="en-US" sz="2000" b="1" dirty="0" smtClean="0"/>
              <a:t> Botanical Gardens, Gainesville</a:t>
            </a:r>
          </a:p>
          <a:p>
            <a:pPr>
              <a:buNone/>
            </a:pPr>
            <a:r>
              <a:rPr lang="en-US" sz="2000" b="1" dirty="0" smtClean="0"/>
              <a:t>					</a:t>
            </a:r>
          </a:p>
          <a:p>
            <a:r>
              <a:rPr lang="en-US" sz="2000" b="1" dirty="0" smtClean="0"/>
              <a:t>Ellis Estates, High Springs</a:t>
            </a:r>
          </a:p>
          <a:p>
            <a:endParaRPr lang="en-US" sz="2000" b="1" dirty="0" smtClean="0"/>
          </a:p>
          <a:p>
            <a:r>
              <a:rPr lang="en-US" sz="2000" b="1" dirty="0"/>
              <a:t>Plant Science Research and Education </a:t>
            </a:r>
            <a:r>
              <a:rPr lang="en-US" sz="2000" b="1" dirty="0" smtClean="0"/>
              <a:t>Unit, Citra</a:t>
            </a:r>
          </a:p>
          <a:p>
            <a:endParaRPr lang="en-US" sz="2000" b="1" dirty="0" smtClean="0"/>
          </a:p>
          <a:p>
            <a:r>
              <a:rPr lang="en-US" sz="2000" b="1" dirty="0" err="1" smtClean="0"/>
              <a:t>Straughn</a:t>
            </a:r>
            <a:r>
              <a:rPr lang="en-US" sz="2000" b="1" dirty="0" smtClean="0"/>
              <a:t> Blueberry Farm, Windsor</a:t>
            </a:r>
          </a:p>
          <a:p>
            <a:endParaRPr lang="en-US" sz="2000" b="1" dirty="0" smtClean="0"/>
          </a:p>
          <a:p>
            <a:r>
              <a:rPr lang="en-US" sz="2000" b="1" dirty="0" smtClean="0"/>
              <a:t>Morningside Nature Center, Gainesville</a:t>
            </a:r>
          </a:p>
          <a:p>
            <a:endParaRPr lang="en-US" sz="2000" b="1" dirty="0" smtClean="0"/>
          </a:p>
          <a:p>
            <a:r>
              <a:rPr lang="en-US" sz="2000" b="1" dirty="0" smtClean="0"/>
              <a:t>Santa Fe Teaching Zoo, Gainesville</a:t>
            </a:r>
          </a:p>
          <a:p>
            <a:endParaRPr lang="en-US" sz="2000" b="1" dirty="0" smtClean="0"/>
          </a:p>
          <a:p>
            <a:r>
              <a:rPr lang="en-US" sz="2000" b="1" dirty="0" smtClean="0"/>
              <a:t>UF Natural Teaching Laboratory, Gainesville</a:t>
            </a:r>
          </a:p>
          <a:p>
            <a:endParaRPr lang="en-US" sz="2000" b="1" dirty="0" smtClean="0"/>
          </a:p>
          <a:p>
            <a:r>
              <a:rPr lang="en-US" sz="2000" b="1" dirty="0" smtClean="0"/>
              <a:t>Wood-</a:t>
            </a:r>
            <a:r>
              <a:rPr lang="en-US" sz="2000" b="1" dirty="0" err="1" smtClean="0"/>
              <a:t>Sparling</a:t>
            </a:r>
            <a:r>
              <a:rPr lang="en-US" sz="2000" b="1" dirty="0" smtClean="0"/>
              <a:t> Estates, Gainesville</a:t>
            </a:r>
          </a:p>
          <a:p>
            <a:endParaRPr lang="en-US" sz="2000" b="1" dirty="0" smtClean="0"/>
          </a:p>
          <a:p>
            <a:r>
              <a:rPr lang="en-US" sz="2000" b="1" dirty="0" smtClean="0"/>
              <a:t>Gum Root Park, Gainesville</a:t>
            </a:r>
          </a:p>
          <a:p>
            <a:endParaRPr lang="en-US" sz="2000" b="1" dirty="0" smtClean="0"/>
          </a:p>
          <a:p>
            <a:endParaRPr lang="en-US" sz="2000" b="1" dirty="0" smtClean="0"/>
          </a:p>
          <a:p>
            <a:endParaRPr lang="en-US" dirty="0" smtClean="0"/>
          </a:p>
          <a:p>
            <a:pPr>
              <a:buNone/>
            </a:pPr>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06.JPG"/>
          <p:cNvPicPr>
            <a:picLocks noChangeAspect="1"/>
          </p:cNvPicPr>
          <p:nvPr/>
        </p:nvPicPr>
        <p:blipFill>
          <a:blip r:embed="rId2"/>
          <a:stretch>
            <a:fillRect/>
          </a:stretch>
        </p:blipFill>
        <p:spPr>
          <a:xfrm>
            <a:off x="508000" y="381000"/>
            <a:ext cx="8128000" cy="6096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3427</TotalTime>
  <Words>231</Words>
  <Application>Microsoft Office PowerPoint</Application>
  <PresentationFormat>On-screen Show (4:3)</PresentationFormat>
  <Paragraphs>38</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Native Bee Nesting Habitat</vt:lpstr>
      <vt:lpstr>Slide 2</vt:lpstr>
      <vt:lpstr>Bee Blocks</vt:lpstr>
      <vt:lpstr>Slide 4</vt:lpstr>
      <vt:lpstr>Bee Straws</vt:lpstr>
      <vt:lpstr>Fire Ecology</vt:lpstr>
      <vt:lpstr>Slide 7</vt:lpstr>
      <vt:lpstr>Sites</vt:lpstr>
      <vt:lpstr>Slide 9</vt:lpstr>
    </vt:vector>
  </TitlesOfParts>
  <Company>university of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Bee Nesting Habitat &amp; Educational Curriculum</dc:title>
  <dc:creator>Jason Graham</dc:creator>
  <cp:lastModifiedBy>czettel</cp:lastModifiedBy>
  <cp:revision>7</cp:revision>
  <dcterms:created xsi:type="dcterms:W3CDTF">2010-05-27T13:52:48Z</dcterms:created>
  <dcterms:modified xsi:type="dcterms:W3CDTF">2010-05-28T13:25:49Z</dcterms:modified>
</cp:coreProperties>
</file>