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7772400" cy="10058400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44" autoAdjust="0"/>
    <p:restoredTop sz="94700" autoAdjust="0"/>
  </p:normalViewPr>
  <p:slideViewPr>
    <p:cSldViewPr>
      <p:cViewPr>
        <p:scale>
          <a:sx n="100" d="100"/>
          <a:sy n="100" d="100"/>
        </p:scale>
        <p:origin x="-894" y="-78"/>
      </p:cViewPr>
      <p:guideLst>
        <p:guide orient="horz" pos="3168"/>
        <p:guide pos="244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5"/>
            <a:ext cx="6606540" cy="21560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4C19-2744-4C7F-9AC5-46F8C8D4AAD3}" type="datetimeFigureOut">
              <a:rPr lang="en-US" smtClean="0"/>
              <a:pPr/>
              <a:t>5/15/2012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AE4B-FCEA-43FB-BE9D-F09F74545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4C19-2744-4C7F-9AC5-46F8C8D4AAD3}" type="datetimeFigureOut">
              <a:rPr lang="en-US" smtClean="0"/>
              <a:pPr/>
              <a:t>5/15/2012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AE4B-FCEA-43FB-BE9D-F09F74545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34990" y="402804"/>
            <a:ext cx="1748790" cy="85822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8620" y="402804"/>
            <a:ext cx="5116830" cy="85822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4C19-2744-4C7F-9AC5-46F8C8D4AAD3}" type="datetimeFigureOut">
              <a:rPr lang="en-US" smtClean="0"/>
              <a:pPr/>
              <a:t>5/15/2012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AE4B-FCEA-43FB-BE9D-F09F74545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4C19-2744-4C7F-9AC5-46F8C8D4AAD3}" type="datetimeFigureOut">
              <a:rPr lang="en-US" smtClean="0"/>
              <a:pPr/>
              <a:t>5/15/2012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AE4B-FCEA-43FB-BE9D-F09F74545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1"/>
            <a:ext cx="6606540" cy="220027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4C19-2744-4C7F-9AC5-46F8C8D4AAD3}" type="datetimeFigureOut">
              <a:rPr lang="en-US" smtClean="0"/>
              <a:pPr/>
              <a:t>5/15/2012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AE4B-FCEA-43FB-BE9D-F09F74545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8620" y="2346962"/>
            <a:ext cx="3432810" cy="663807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0970" y="2346962"/>
            <a:ext cx="3432810" cy="663807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4C19-2744-4C7F-9AC5-46F8C8D4AAD3}" type="datetimeFigureOut">
              <a:rPr lang="en-US" smtClean="0"/>
              <a:pPr/>
              <a:t>5/15/2012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AE4B-FCEA-43FB-BE9D-F09F74545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3" y="2251499"/>
            <a:ext cx="3435509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3" y="3189817"/>
            <a:ext cx="3435509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4C19-2744-4C7F-9AC5-46F8C8D4AAD3}" type="datetimeFigureOut">
              <a:rPr lang="en-US" smtClean="0"/>
              <a:pPr/>
              <a:t>5/15/2012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AE4B-FCEA-43FB-BE9D-F09F74545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4C19-2744-4C7F-9AC5-46F8C8D4AAD3}" type="datetimeFigureOut">
              <a:rPr lang="en-US" smtClean="0"/>
              <a:pPr/>
              <a:t>5/15/2012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AE4B-FCEA-43FB-BE9D-F09F74545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4C19-2744-4C7F-9AC5-46F8C8D4AAD3}" type="datetimeFigureOut">
              <a:rPr lang="en-US" smtClean="0"/>
              <a:pPr/>
              <a:t>5/15/2012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AE4B-FCEA-43FB-BE9D-F09F74545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0473"/>
            <a:ext cx="2557066" cy="170434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2" y="400475"/>
            <a:ext cx="4344988" cy="858456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0" y="2104815"/>
            <a:ext cx="2557066" cy="68802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4C19-2744-4C7F-9AC5-46F8C8D4AAD3}" type="datetimeFigureOut">
              <a:rPr lang="en-US" smtClean="0"/>
              <a:pPr/>
              <a:t>5/15/2012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AE4B-FCEA-43FB-BE9D-F09F74545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0"/>
            <a:ext cx="4663440" cy="83121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7"/>
            <a:ext cx="4663440" cy="6035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6"/>
            <a:ext cx="4663440" cy="11804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4C19-2744-4C7F-9AC5-46F8C8D4AAD3}" type="datetimeFigureOut">
              <a:rPr lang="en-US" smtClean="0"/>
              <a:pPr/>
              <a:t>5/15/2012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AE4B-FCEA-43FB-BE9D-F09F74545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2"/>
            <a:ext cx="6995160" cy="6638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9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254C19-2744-4C7F-9AC5-46F8C8D4AAD3}" type="datetimeFigureOut">
              <a:rPr lang="en-US" smtClean="0"/>
              <a:pPr/>
              <a:t>5/15/2012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9"/>
            <a:ext cx="24612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9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1DAE4B-FCEA-43FB-BE9D-F09F74545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Picture 32" descr="NATLw_InvasivesMa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" y="2514600"/>
            <a:ext cx="6723256" cy="6877190"/>
          </a:xfrm>
          <a:prstGeom prst="rect">
            <a:avLst/>
          </a:prstGeom>
          <a:solidFill>
            <a:schemeClr val="tx1"/>
          </a:solidFill>
        </p:spPr>
      </p:pic>
      <p:sp>
        <p:nvSpPr>
          <p:cNvPr id="5" name="TextBox 4"/>
          <p:cNvSpPr txBox="1"/>
          <p:nvPr/>
        </p:nvSpPr>
        <p:spPr>
          <a:xfrm>
            <a:off x="1066800" y="3810000"/>
            <a:ext cx="10159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NATL-east</a:t>
            </a:r>
            <a:endParaRPr lang="en-US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685800" y="4038600"/>
            <a:ext cx="179889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 □ No sites in NATL-east</a:t>
            </a:r>
            <a:br>
              <a:rPr lang="en-US" sz="1100" dirty="0" smtClean="0"/>
            </a:br>
            <a:r>
              <a:rPr lang="en-US" sz="1100" dirty="0" smtClean="0"/>
              <a:t> □ See larger map for details</a:t>
            </a:r>
            <a:endParaRPr lang="en-US" sz="1100" dirty="0"/>
          </a:p>
        </p:txBody>
      </p:sp>
      <p:sp>
        <p:nvSpPr>
          <p:cNvPr id="8" name="TextBox 7"/>
          <p:cNvSpPr txBox="1"/>
          <p:nvPr/>
        </p:nvSpPr>
        <p:spPr>
          <a:xfrm>
            <a:off x="3200400" y="3429000"/>
            <a:ext cx="12831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NATL-west</a:t>
            </a:r>
            <a:endParaRPr lang="en-US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5334000" y="7391400"/>
            <a:ext cx="1981200" cy="1400383"/>
          </a:xfrm>
          <a:prstGeom prst="rect">
            <a:avLst/>
          </a:prstGeom>
          <a:noFill/>
          <a:ln w="25400">
            <a:noFill/>
          </a:ln>
        </p:spPr>
        <p:txBody>
          <a:bodyPr wrap="square" lIns="45720" rIns="45720" rtlCol="0">
            <a:spAutoFit/>
          </a:bodyPr>
          <a:lstStyle/>
          <a:p>
            <a:r>
              <a:rPr lang="en-US" sz="1100" dirty="0" smtClean="0"/>
              <a:t>Definitions</a:t>
            </a:r>
          </a:p>
          <a:p>
            <a:r>
              <a:rPr lang="en-US" sz="1050" b="1" dirty="0" smtClean="0"/>
              <a:t>    </a:t>
            </a:r>
            <a:r>
              <a:rPr lang="en-US" sz="900" b="1" dirty="0" smtClean="0"/>
              <a:t>Legacy </a:t>
            </a:r>
            <a:r>
              <a:rPr lang="en-US" sz="900" b="1" dirty="0"/>
              <a:t>site</a:t>
            </a:r>
            <a:r>
              <a:rPr lang="en-US" sz="900" dirty="0"/>
              <a:t>.  </a:t>
            </a:r>
            <a:r>
              <a:rPr lang="en-US" sz="900" dirty="0" smtClean="0"/>
              <a:t>      </a:t>
            </a:r>
            <a:r>
              <a:rPr lang="en-US" sz="700" dirty="0" smtClean="0"/>
              <a:t>Site </a:t>
            </a:r>
            <a:r>
              <a:rPr lang="en-US" sz="700" dirty="0"/>
              <a:t>found and declared </a:t>
            </a:r>
            <a:endParaRPr lang="en-US" sz="700" dirty="0" smtClean="0"/>
          </a:p>
          <a:p>
            <a:r>
              <a:rPr lang="en-US" sz="700" dirty="0" smtClean="0"/>
              <a:t>                                          cleared prior to </a:t>
            </a:r>
            <a:r>
              <a:rPr lang="en-US" sz="700" dirty="0"/>
              <a:t>2009.</a:t>
            </a:r>
          </a:p>
          <a:p>
            <a:r>
              <a:rPr lang="en-US" sz="900" b="1" dirty="0" smtClean="0"/>
              <a:t>    Old </a:t>
            </a:r>
            <a:r>
              <a:rPr lang="en-US" sz="900" b="1" dirty="0"/>
              <a:t>active site</a:t>
            </a:r>
            <a:r>
              <a:rPr lang="en-US" sz="900" dirty="0"/>
              <a:t>.  </a:t>
            </a:r>
            <a:r>
              <a:rPr lang="en-US" sz="700" dirty="0"/>
              <a:t>Regularly monitored site </a:t>
            </a:r>
            <a:endParaRPr lang="en-US" sz="700" dirty="0" smtClean="0"/>
          </a:p>
          <a:p>
            <a:r>
              <a:rPr lang="en-US" sz="700" dirty="0" smtClean="0"/>
              <a:t>                                          known </a:t>
            </a:r>
            <a:r>
              <a:rPr lang="en-US" sz="700" dirty="0"/>
              <a:t>prior to May 2011 </a:t>
            </a:r>
            <a:r>
              <a:rPr lang="en-US" sz="700" dirty="0" smtClean="0"/>
              <a:t>  </a:t>
            </a:r>
          </a:p>
          <a:p>
            <a:r>
              <a:rPr lang="en-US" sz="700" dirty="0" smtClean="0"/>
              <a:t>                                          when </a:t>
            </a:r>
            <a:r>
              <a:rPr lang="en-US" sz="700" dirty="0"/>
              <a:t>Ethan Carter took </a:t>
            </a:r>
            <a:r>
              <a:rPr lang="en-US" sz="700" dirty="0" smtClean="0"/>
              <a:t>   </a:t>
            </a:r>
          </a:p>
          <a:p>
            <a:r>
              <a:rPr lang="en-US" sz="700" dirty="0" smtClean="0"/>
              <a:t>                                          charge </a:t>
            </a:r>
            <a:r>
              <a:rPr lang="en-US" sz="700" dirty="0"/>
              <a:t>of </a:t>
            </a:r>
            <a:r>
              <a:rPr lang="en-US" sz="700" dirty="0" err="1"/>
              <a:t>invasives</a:t>
            </a:r>
            <a:r>
              <a:rPr lang="en-US" sz="700" dirty="0"/>
              <a:t>.</a:t>
            </a:r>
          </a:p>
          <a:p>
            <a:r>
              <a:rPr lang="en-US" sz="1050" b="1" dirty="0" smtClean="0"/>
              <a:t>    </a:t>
            </a:r>
            <a:r>
              <a:rPr lang="en-US" sz="900" b="1" dirty="0" smtClean="0"/>
              <a:t>New </a:t>
            </a:r>
            <a:r>
              <a:rPr lang="en-US" sz="900" b="1" dirty="0"/>
              <a:t>active site</a:t>
            </a:r>
            <a:r>
              <a:rPr lang="en-US" sz="900" dirty="0"/>
              <a:t>. </a:t>
            </a:r>
            <a:r>
              <a:rPr lang="en-US" sz="700" dirty="0"/>
              <a:t>Regularly monitored site </a:t>
            </a:r>
            <a:r>
              <a:rPr lang="en-US" sz="700" dirty="0" smtClean="0"/>
              <a:t>                 </a:t>
            </a:r>
          </a:p>
          <a:p>
            <a:r>
              <a:rPr lang="en-US" sz="700" dirty="0" smtClean="0"/>
              <a:t>                                            discovered </a:t>
            </a:r>
            <a:r>
              <a:rPr lang="en-US" sz="700" dirty="0"/>
              <a:t>by Ethan </a:t>
            </a:r>
            <a:r>
              <a:rPr lang="en-US" sz="700" dirty="0" smtClean="0"/>
              <a:t>                  </a:t>
            </a:r>
          </a:p>
          <a:p>
            <a:r>
              <a:rPr lang="en-US" sz="700" dirty="0" smtClean="0"/>
              <a:t>                                            Carter</a:t>
            </a:r>
            <a:r>
              <a:rPr lang="en-US" sz="900" dirty="0" smtClean="0"/>
              <a:t>.</a:t>
            </a:r>
            <a:endParaRPr lang="en-US" sz="900" dirty="0"/>
          </a:p>
        </p:txBody>
      </p:sp>
      <p:pic>
        <p:nvPicPr>
          <p:cNvPr id="30" name="Picture 29" descr="NATLe_InvasiveMap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9600" y="4419600"/>
            <a:ext cx="1802167" cy="2410399"/>
          </a:xfrm>
          <a:prstGeom prst="rect">
            <a:avLst/>
          </a:prstGeom>
        </p:spPr>
      </p:pic>
      <p:sp>
        <p:nvSpPr>
          <p:cNvPr id="32" name="TextBox 31"/>
          <p:cNvSpPr txBox="1"/>
          <p:nvPr/>
        </p:nvSpPr>
        <p:spPr>
          <a:xfrm>
            <a:off x="685800" y="2514600"/>
            <a:ext cx="4191000" cy="615553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Legend</a:t>
            </a:r>
            <a:r>
              <a:rPr lang="en-US" sz="900" dirty="0" smtClean="0"/>
              <a:t/>
            </a:r>
            <a:br>
              <a:rPr lang="en-US" sz="900" dirty="0" smtClean="0"/>
            </a:br>
            <a:r>
              <a:rPr lang="en-US" sz="1000" dirty="0" smtClean="0"/>
              <a:t>        Legacy site       Old active site       New active site       Extent of infestation</a:t>
            </a:r>
            <a:br>
              <a:rPr lang="en-US" sz="1000" dirty="0" smtClean="0"/>
            </a:br>
            <a:endParaRPr lang="en-US" sz="1200" dirty="0"/>
          </a:p>
        </p:txBody>
      </p:sp>
      <p:sp>
        <p:nvSpPr>
          <p:cNvPr id="42" name="Isosceles Triangle 41"/>
          <p:cNvSpPr/>
          <p:nvPr/>
        </p:nvSpPr>
        <p:spPr>
          <a:xfrm>
            <a:off x="1257300" y="2924175"/>
            <a:ext cx="88392" cy="76200"/>
          </a:xfrm>
          <a:prstGeom prst="triangl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>
            <a:off x="4191000" y="2914650"/>
            <a:ext cx="203200" cy="121920"/>
          </a:xfrm>
          <a:custGeom>
            <a:avLst/>
            <a:gdLst>
              <a:gd name="connsiteX0" fmla="*/ 10819 w 505341"/>
              <a:gd name="connsiteY0" fmla="*/ 115871 h 500081"/>
              <a:gd name="connsiteX1" fmla="*/ 29480 w 505341"/>
              <a:gd name="connsiteY1" fmla="*/ 59887 h 500081"/>
              <a:gd name="connsiteX2" fmla="*/ 57472 w 505341"/>
              <a:gd name="connsiteY2" fmla="*/ 50556 h 500081"/>
              <a:gd name="connsiteX3" fmla="*/ 85463 w 505341"/>
              <a:gd name="connsiteY3" fmla="*/ 31895 h 500081"/>
              <a:gd name="connsiteX4" fmla="*/ 281406 w 505341"/>
              <a:gd name="connsiteY4" fmla="*/ 13234 h 500081"/>
              <a:gd name="connsiteX5" fmla="*/ 440027 w 505341"/>
              <a:gd name="connsiteY5" fmla="*/ 41226 h 500081"/>
              <a:gd name="connsiteX6" fmla="*/ 477349 w 505341"/>
              <a:gd name="connsiteY6" fmla="*/ 125201 h 500081"/>
              <a:gd name="connsiteX7" fmla="*/ 486680 w 505341"/>
              <a:gd name="connsiteY7" fmla="*/ 153193 h 500081"/>
              <a:gd name="connsiteX8" fmla="*/ 496010 w 505341"/>
              <a:gd name="connsiteY8" fmla="*/ 181185 h 500081"/>
              <a:gd name="connsiteX9" fmla="*/ 505341 w 505341"/>
              <a:gd name="connsiteY9" fmla="*/ 209177 h 500081"/>
              <a:gd name="connsiteX10" fmla="*/ 496010 w 505341"/>
              <a:gd name="connsiteY10" fmla="*/ 377128 h 500081"/>
              <a:gd name="connsiteX11" fmla="*/ 477349 w 505341"/>
              <a:gd name="connsiteY11" fmla="*/ 442442 h 500081"/>
              <a:gd name="connsiteX12" fmla="*/ 449357 w 505341"/>
              <a:gd name="connsiteY12" fmla="*/ 451773 h 500081"/>
              <a:gd name="connsiteX13" fmla="*/ 421365 w 505341"/>
              <a:gd name="connsiteY13" fmla="*/ 479765 h 500081"/>
              <a:gd name="connsiteX14" fmla="*/ 234753 w 505341"/>
              <a:gd name="connsiteY14" fmla="*/ 479765 h 500081"/>
              <a:gd name="connsiteX15" fmla="*/ 206761 w 505341"/>
              <a:gd name="connsiteY15" fmla="*/ 451773 h 500081"/>
              <a:gd name="connsiteX16" fmla="*/ 169439 w 505341"/>
              <a:gd name="connsiteY16" fmla="*/ 395789 h 500081"/>
              <a:gd name="connsiteX17" fmla="*/ 150778 w 505341"/>
              <a:gd name="connsiteY17" fmla="*/ 367797 h 500081"/>
              <a:gd name="connsiteX18" fmla="*/ 132116 w 505341"/>
              <a:gd name="connsiteY18" fmla="*/ 349136 h 500081"/>
              <a:gd name="connsiteX19" fmla="*/ 76133 w 505341"/>
              <a:gd name="connsiteY19" fmla="*/ 311814 h 500081"/>
              <a:gd name="connsiteX20" fmla="*/ 29480 w 505341"/>
              <a:gd name="connsiteY20" fmla="*/ 283822 h 500081"/>
              <a:gd name="connsiteX21" fmla="*/ 10819 w 505341"/>
              <a:gd name="connsiteY21" fmla="*/ 115871 h 5000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505341" h="500081">
                <a:moveTo>
                  <a:pt x="10819" y="115871"/>
                </a:moveTo>
                <a:cubicBezTo>
                  <a:pt x="10819" y="78549"/>
                  <a:pt x="10819" y="66108"/>
                  <a:pt x="29480" y="59887"/>
                </a:cubicBezTo>
                <a:cubicBezTo>
                  <a:pt x="38811" y="56777"/>
                  <a:pt x="48675" y="54955"/>
                  <a:pt x="57472" y="50556"/>
                </a:cubicBezTo>
                <a:cubicBezTo>
                  <a:pt x="67502" y="45541"/>
                  <a:pt x="74722" y="35117"/>
                  <a:pt x="85463" y="31895"/>
                </a:cubicBezTo>
                <a:cubicBezTo>
                  <a:pt x="119374" y="21722"/>
                  <a:pt x="276954" y="13552"/>
                  <a:pt x="281406" y="13234"/>
                </a:cubicBezTo>
                <a:cubicBezTo>
                  <a:pt x="333343" y="16944"/>
                  <a:pt x="398801" y="0"/>
                  <a:pt x="440027" y="41226"/>
                </a:cubicBezTo>
                <a:cubicBezTo>
                  <a:pt x="462206" y="63405"/>
                  <a:pt x="468110" y="97486"/>
                  <a:pt x="477349" y="125201"/>
                </a:cubicBezTo>
                <a:lnTo>
                  <a:pt x="486680" y="153193"/>
                </a:lnTo>
                <a:lnTo>
                  <a:pt x="496010" y="181185"/>
                </a:lnTo>
                <a:lnTo>
                  <a:pt x="505341" y="209177"/>
                </a:lnTo>
                <a:cubicBezTo>
                  <a:pt x="502231" y="265161"/>
                  <a:pt x="501086" y="321288"/>
                  <a:pt x="496010" y="377128"/>
                </a:cubicBezTo>
                <a:cubicBezTo>
                  <a:pt x="495986" y="377396"/>
                  <a:pt x="481769" y="438022"/>
                  <a:pt x="477349" y="442442"/>
                </a:cubicBezTo>
                <a:cubicBezTo>
                  <a:pt x="470394" y="449397"/>
                  <a:pt x="458688" y="448663"/>
                  <a:pt x="449357" y="451773"/>
                </a:cubicBezTo>
                <a:cubicBezTo>
                  <a:pt x="440026" y="461104"/>
                  <a:pt x="433423" y="474406"/>
                  <a:pt x="421365" y="479765"/>
                </a:cubicBezTo>
                <a:cubicBezTo>
                  <a:pt x="375655" y="500081"/>
                  <a:pt x="261187" y="481653"/>
                  <a:pt x="234753" y="479765"/>
                </a:cubicBezTo>
                <a:cubicBezTo>
                  <a:pt x="225422" y="470434"/>
                  <a:pt x="214862" y="462189"/>
                  <a:pt x="206761" y="451773"/>
                </a:cubicBezTo>
                <a:cubicBezTo>
                  <a:pt x="192992" y="434069"/>
                  <a:pt x="181880" y="414450"/>
                  <a:pt x="169439" y="395789"/>
                </a:cubicBezTo>
                <a:cubicBezTo>
                  <a:pt x="163219" y="386458"/>
                  <a:pt x="158708" y="375726"/>
                  <a:pt x="150778" y="367797"/>
                </a:cubicBezTo>
                <a:cubicBezTo>
                  <a:pt x="144557" y="361577"/>
                  <a:pt x="139154" y="354414"/>
                  <a:pt x="132116" y="349136"/>
                </a:cubicBezTo>
                <a:cubicBezTo>
                  <a:pt x="114174" y="335679"/>
                  <a:pt x="91991" y="327673"/>
                  <a:pt x="76133" y="311814"/>
                </a:cubicBezTo>
                <a:cubicBezTo>
                  <a:pt x="50518" y="286197"/>
                  <a:pt x="65818" y="295934"/>
                  <a:pt x="29480" y="283822"/>
                </a:cubicBezTo>
                <a:cubicBezTo>
                  <a:pt x="0" y="195381"/>
                  <a:pt x="10819" y="153193"/>
                  <a:pt x="10819" y="115871"/>
                </a:cubicBezTo>
                <a:close/>
              </a:path>
            </a:pathLst>
          </a:custGeom>
          <a:noFill/>
          <a:ln w="9525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609600" y="657681"/>
            <a:ext cx="7010400" cy="15799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kern="500" dirty="0" err="1" smtClean="0"/>
              <a:t>Negundo</a:t>
            </a:r>
            <a:r>
              <a:rPr lang="en-US" sz="2000" b="1" kern="500" dirty="0" smtClean="0"/>
              <a:t> </a:t>
            </a:r>
            <a:r>
              <a:rPr lang="en-US" sz="2000" b="1" kern="500" dirty="0" err="1" smtClean="0"/>
              <a:t>Chastetree</a:t>
            </a:r>
            <a:r>
              <a:rPr lang="en-US" sz="2000" b="1" kern="500" dirty="0" smtClean="0"/>
              <a:t> </a:t>
            </a:r>
            <a:r>
              <a:rPr lang="en-US" sz="1600" kern="500" dirty="0" smtClean="0"/>
              <a:t>(</a:t>
            </a:r>
            <a:r>
              <a:rPr lang="en-US" sz="1600" i="1" kern="500" dirty="0" err="1" smtClean="0"/>
              <a:t>Vitex</a:t>
            </a:r>
            <a:r>
              <a:rPr lang="en-US" sz="1600" i="1" kern="500" dirty="0" smtClean="0"/>
              <a:t> </a:t>
            </a:r>
            <a:r>
              <a:rPr lang="en-US" sz="1600" i="1" kern="500" dirty="0" err="1" smtClean="0"/>
              <a:t>negundo</a:t>
            </a:r>
            <a:r>
              <a:rPr lang="en-US" sz="1600" kern="500" dirty="0" smtClean="0"/>
              <a:t>)</a:t>
            </a:r>
          </a:p>
          <a:p>
            <a:pPr>
              <a:lnSpc>
                <a:spcPts val="2300"/>
              </a:lnSpc>
            </a:pPr>
            <a:r>
              <a:rPr lang="en-US" sz="1600" kern="500" dirty="0" smtClean="0"/>
              <a:t>Potential threat for NATL: </a:t>
            </a:r>
            <a:r>
              <a:rPr lang="en-US" sz="2400" kern="500" dirty="0" smtClean="0"/>
              <a:t>□</a:t>
            </a:r>
            <a:r>
              <a:rPr lang="en-US" sz="1600" kern="500" dirty="0" smtClean="0"/>
              <a:t> Major   </a:t>
            </a:r>
            <a:r>
              <a:rPr lang="en-US" sz="2400" kern="500" dirty="0" smtClean="0"/>
              <a:t>□</a:t>
            </a:r>
            <a:r>
              <a:rPr lang="en-US" sz="1600" kern="500" dirty="0" smtClean="0"/>
              <a:t> Moderate  </a:t>
            </a:r>
            <a:r>
              <a:rPr lang="en-US" sz="2400" kern="500" dirty="0" smtClean="0"/>
              <a:t> □ </a:t>
            </a:r>
            <a:r>
              <a:rPr lang="en-US" sz="1600" kern="500" dirty="0" smtClean="0"/>
              <a:t>Minor  </a:t>
            </a:r>
            <a:r>
              <a:rPr lang="en-US" sz="2400" kern="500" dirty="0" smtClean="0"/>
              <a:t> □ </a:t>
            </a:r>
            <a:r>
              <a:rPr lang="en-US" sz="1600" kern="500" dirty="0" smtClean="0"/>
              <a:t>Uncertain </a:t>
            </a:r>
            <a:br>
              <a:rPr lang="en-US" sz="1600" kern="500" dirty="0" smtClean="0"/>
            </a:br>
            <a:r>
              <a:rPr lang="en-US" sz="1600" kern="500" dirty="0" smtClean="0"/>
              <a:t>Current status in NATL: </a:t>
            </a:r>
            <a:r>
              <a:rPr lang="en-US" sz="2400" kern="500" dirty="0" smtClean="0"/>
              <a:t>□</a:t>
            </a:r>
            <a:r>
              <a:rPr lang="en-US" sz="1600" kern="500" dirty="0" smtClean="0"/>
              <a:t> Eradicated  </a:t>
            </a:r>
            <a:r>
              <a:rPr lang="en-US" sz="2400" kern="500" dirty="0" smtClean="0"/>
              <a:t>□</a:t>
            </a:r>
            <a:r>
              <a:rPr lang="en-US" sz="1600" kern="500" dirty="0" smtClean="0"/>
              <a:t> Controlled </a:t>
            </a:r>
            <a:r>
              <a:rPr lang="en-US" sz="2400" kern="500" dirty="0" smtClean="0"/>
              <a:t> □ </a:t>
            </a:r>
            <a:r>
              <a:rPr lang="en-US" sz="1600" kern="500" dirty="0" smtClean="0"/>
              <a:t>Diminished  </a:t>
            </a:r>
            <a:r>
              <a:rPr lang="en-US" sz="2400" kern="500" dirty="0" smtClean="0"/>
              <a:t>□</a:t>
            </a:r>
            <a:r>
              <a:rPr lang="en-US" sz="1600" kern="500" dirty="0" smtClean="0"/>
              <a:t> Threatening</a:t>
            </a:r>
          </a:p>
          <a:p>
            <a:pPr>
              <a:lnSpc>
                <a:spcPts val="2300"/>
              </a:lnSpc>
            </a:pPr>
            <a:r>
              <a:rPr lang="en-US" sz="1600" kern="500" dirty="0" smtClean="0"/>
              <a:t>Current management: </a:t>
            </a:r>
            <a:r>
              <a:rPr lang="en-US" sz="2400" kern="500" dirty="0" smtClean="0"/>
              <a:t>□</a:t>
            </a:r>
            <a:r>
              <a:rPr lang="en-US" sz="1600" kern="500" dirty="0" smtClean="0"/>
              <a:t> Routine monitoring   </a:t>
            </a:r>
            <a:r>
              <a:rPr lang="en-US" sz="2400" kern="500" dirty="0" smtClean="0"/>
              <a:t>□ </a:t>
            </a:r>
            <a:r>
              <a:rPr lang="en-US" sz="1600" kern="500" dirty="0" smtClean="0"/>
              <a:t>Controlled when found  by: </a:t>
            </a:r>
          </a:p>
          <a:p>
            <a:pPr>
              <a:lnSpc>
                <a:spcPts val="2300"/>
              </a:lnSpc>
            </a:pPr>
            <a:r>
              <a:rPr lang="en-US" sz="2400" kern="500" dirty="0" smtClean="0"/>
              <a:t>    □</a:t>
            </a:r>
            <a:r>
              <a:rPr lang="en-US" sz="1600" kern="500" dirty="0" smtClean="0"/>
              <a:t> Manual removal </a:t>
            </a:r>
            <a:r>
              <a:rPr lang="en-US" sz="2400" kern="500" dirty="0" smtClean="0"/>
              <a:t> □ </a:t>
            </a:r>
            <a:r>
              <a:rPr lang="en-US" sz="1600" kern="500" dirty="0" smtClean="0"/>
              <a:t>Herbicide applied to:      </a:t>
            </a:r>
            <a:r>
              <a:rPr lang="en-US" sz="1400" kern="500" dirty="0" smtClean="0"/>
              <a:t>foliage       stem or stump       soil</a:t>
            </a:r>
            <a:endParaRPr lang="en-US" dirty="0"/>
          </a:p>
        </p:txBody>
      </p:sp>
      <p:sp>
        <p:nvSpPr>
          <p:cNvPr id="48" name="Oval 47"/>
          <p:cNvSpPr/>
          <p:nvPr/>
        </p:nvSpPr>
        <p:spPr>
          <a:xfrm flipH="1" flipV="1">
            <a:off x="2124075" y="2924175"/>
            <a:ext cx="76201" cy="76201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" name="Oval 48"/>
          <p:cNvSpPr/>
          <p:nvPr/>
        </p:nvSpPr>
        <p:spPr>
          <a:xfrm flipH="1" flipV="1">
            <a:off x="3076575" y="2924175"/>
            <a:ext cx="76201" cy="76201"/>
          </a:xfrm>
          <a:prstGeom prst="ellipse">
            <a:avLst/>
          </a:prstGeom>
          <a:solidFill>
            <a:srgbClr val="FF0000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Oval 16"/>
          <p:cNvSpPr/>
          <p:nvPr/>
        </p:nvSpPr>
        <p:spPr>
          <a:xfrm flipH="1" flipV="1">
            <a:off x="5486400" y="1962150"/>
            <a:ext cx="152400" cy="152404"/>
          </a:xfrm>
          <a:prstGeom prst="ellips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8" name="Oval 17"/>
          <p:cNvSpPr/>
          <p:nvPr/>
        </p:nvSpPr>
        <p:spPr>
          <a:xfrm flipH="1" flipV="1">
            <a:off x="4724400" y="1962150"/>
            <a:ext cx="152400" cy="152404"/>
          </a:xfrm>
          <a:prstGeom prst="ellips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Oval 18"/>
          <p:cNvSpPr/>
          <p:nvPr/>
        </p:nvSpPr>
        <p:spPr>
          <a:xfrm flipH="1" flipV="1">
            <a:off x="6819900" y="1962150"/>
            <a:ext cx="152400" cy="152404"/>
          </a:xfrm>
          <a:prstGeom prst="ellips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Multiply 21"/>
          <p:cNvSpPr/>
          <p:nvPr/>
        </p:nvSpPr>
        <p:spPr>
          <a:xfrm flipH="1" flipV="1">
            <a:off x="800100" y="4143375"/>
            <a:ext cx="76200" cy="76200"/>
          </a:xfrm>
          <a:prstGeom prst="mathMultiply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Multiply 22"/>
          <p:cNvSpPr/>
          <p:nvPr/>
        </p:nvSpPr>
        <p:spPr>
          <a:xfrm flipH="1" flipV="1">
            <a:off x="5486400" y="1971675"/>
            <a:ext cx="152400" cy="152400"/>
          </a:xfrm>
          <a:prstGeom prst="mathMultiply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Multiply 23"/>
          <p:cNvSpPr/>
          <p:nvPr/>
        </p:nvSpPr>
        <p:spPr>
          <a:xfrm flipH="1" flipV="1">
            <a:off x="2676525" y="1962150"/>
            <a:ext cx="152400" cy="152400"/>
          </a:xfrm>
          <a:prstGeom prst="mathMultiply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Multiply 24"/>
          <p:cNvSpPr/>
          <p:nvPr/>
        </p:nvSpPr>
        <p:spPr>
          <a:xfrm flipH="1" flipV="1">
            <a:off x="2581275" y="1666875"/>
            <a:ext cx="152400" cy="152400"/>
          </a:xfrm>
          <a:prstGeom prst="mathMultiply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Multiply 25"/>
          <p:cNvSpPr/>
          <p:nvPr/>
        </p:nvSpPr>
        <p:spPr>
          <a:xfrm flipH="1" flipV="1">
            <a:off x="4552950" y="1666875"/>
            <a:ext cx="152400" cy="152400"/>
          </a:xfrm>
          <a:prstGeom prst="mathMultiply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Multiply 26"/>
          <p:cNvSpPr/>
          <p:nvPr/>
        </p:nvSpPr>
        <p:spPr>
          <a:xfrm flipH="1" flipV="1">
            <a:off x="3829050" y="1381125"/>
            <a:ext cx="152400" cy="152400"/>
          </a:xfrm>
          <a:prstGeom prst="mathMultiply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Multiply 35"/>
          <p:cNvSpPr/>
          <p:nvPr/>
        </p:nvSpPr>
        <p:spPr>
          <a:xfrm flipH="1" flipV="1">
            <a:off x="4933950" y="1076325"/>
            <a:ext cx="152400" cy="152400"/>
          </a:xfrm>
          <a:prstGeom prst="mathMultiply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Oval 36"/>
          <p:cNvSpPr/>
          <p:nvPr/>
        </p:nvSpPr>
        <p:spPr>
          <a:xfrm flipH="1" flipV="1">
            <a:off x="3171825" y="6400800"/>
            <a:ext cx="76201" cy="76201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Oval 38"/>
          <p:cNvSpPr/>
          <p:nvPr/>
        </p:nvSpPr>
        <p:spPr>
          <a:xfrm flipH="1" flipV="1">
            <a:off x="5419725" y="5600700"/>
            <a:ext cx="76201" cy="76201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Oval 39"/>
          <p:cNvSpPr/>
          <p:nvPr/>
        </p:nvSpPr>
        <p:spPr>
          <a:xfrm flipH="1" flipV="1">
            <a:off x="2876550" y="6286500"/>
            <a:ext cx="76201" cy="76201"/>
          </a:xfrm>
          <a:prstGeom prst="ellipse">
            <a:avLst/>
          </a:prstGeom>
          <a:solidFill>
            <a:srgbClr val="FF0000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373</TotalTime>
  <Words>83</Words>
  <Application>Microsoft Office PowerPoint</Application>
  <PresentationFormat>Custom</PresentationFormat>
  <Paragraphs>19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UF/IFAS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Thomas J. Walker</dc:creator>
  <cp:lastModifiedBy>Thomas J. Walker</cp:lastModifiedBy>
  <cp:revision>49</cp:revision>
  <dcterms:created xsi:type="dcterms:W3CDTF">2012-04-08T18:54:44Z</dcterms:created>
  <dcterms:modified xsi:type="dcterms:W3CDTF">2012-05-15T14:37:35Z</dcterms:modified>
</cp:coreProperties>
</file>