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7772400" cy="100584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92" autoAdjust="0"/>
    <p:restoredTop sz="94700" autoAdjust="0"/>
  </p:normalViewPr>
  <p:slideViewPr>
    <p:cSldViewPr>
      <p:cViewPr>
        <p:scale>
          <a:sx n="100" d="100"/>
          <a:sy n="100" d="100"/>
        </p:scale>
        <p:origin x="-2202" y="210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4C19-2744-4C7F-9AC5-46F8C8D4AAD3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NATLw_Invasives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514600"/>
            <a:ext cx="6723256" cy="687719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Box 4"/>
          <p:cNvSpPr txBox="1"/>
          <p:nvPr/>
        </p:nvSpPr>
        <p:spPr>
          <a:xfrm>
            <a:off x="1066800" y="3810000"/>
            <a:ext cx="1015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NATL-east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038600"/>
            <a:ext cx="17988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 □ No sites in NATL-east</a:t>
            </a:r>
            <a:br>
              <a:rPr lang="en-US" sz="1100" dirty="0" smtClean="0"/>
            </a:br>
            <a:r>
              <a:rPr lang="en-US" sz="1100" dirty="0" smtClean="0"/>
              <a:t> □ See larger map for details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429000"/>
            <a:ext cx="1283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NATL-west</a:t>
            </a:r>
            <a:endParaRPr lang="en-US" sz="2000" dirty="0"/>
          </a:p>
        </p:txBody>
      </p:sp>
      <p:pic>
        <p:nvPicPr>
          <p:cNvPr id="30" name="Picture 29" descr="NATLe_InvasiveMa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419600"/>
            <a:ext cx="1802167" cy="241039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85800" y="2514600"/>
            <a:ext cx="4343400" cy="58477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Legend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1000" dirty="0" smtClean="0"/>
              <a:t> Legacy block 	Young trees abundant       Mature trees removed 2011-12</a:t>
            </a:r>
          </a:p>
          <a:p>
            <a:r>
              <a:rPr lang="en-US" sz="1000" dirty="0" smtClean="0"/>
              <a:t> </a:t>
            </a:r>
            <a:endParaRPr lang="en-US" sz="1200" dirty="0"/>
          </a:p>
        </p:txBody>
      </p:sp>
      <p:sp>
        <p:nvSpPr>
          <p:cNvPr id="42" name="Isosceles Triangle 41"/>
          <p:cNvSpPr/>
          <p:nvPr/>
        </p:nvSpPr>
        <p:spPr>
          <a:xfrm>
            <a:off x="1123950" y="29241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9600" y="657681"/>
            <a:ext cx="7010400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Paper Mulberry </a:t>
            </a:r>
            <a:r>
              <a:rPr lang="en-US" sz="2000" b="1" kern="500" dirty="0" smtClean="0"/>
              <a:t> </a:t>
            </a:r>
            <a:r>
              <a:rPr lang="en-US" sz="1600" kern="500" dirty="0" smtClean="0"/>
              <a:t>(</a:t>
            </a:r>
            <a:r>
              <a:rPr lang="en-US" sz="1600" i="1" dirty="0" err="1" smtClean="0"/>
              <a:t>Broussonetia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papyrifera</a:t>
            </a:r>
            <a:r>
              <a:rPr lang="en-US" sz="1600" kern="500" dirty="0" smtClean="0"/>
              <a:t>)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Potential threat for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Major 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Moderate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Minor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Uncertain </a:t>
            </a:r>
            <a:br>
              <a:rPr lang="en-US" sz="1600" kern="500" dirty="0" smtClean="0"/>
            </a:br>
            <a:r>
              <a:rPr lang="en-US" sz="1600" kern="500" dirty="0" smtClean="0"/>
              <a:t>Current status in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Eradicated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Controlled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Diminished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Threatening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Current management: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Routine monitoring   </a:t>
            </a:r>
            <a:r>
              <a:rPr lang="en-US" sz="2400" kern="500" dirty="0" smtClean="0"/>
              <a:t>□ </a:t>
            </a:r>
            <a:r>
              <a:rPr lang="en-US" sz="1600" kern="500" dirty="0" smtClean="0"/>
              <a:t>Controlled when found  by: </a:t>
            </a:r>
          </a:p>
          <a:p>
            <a:pPr>
              <a:lnSpc>
                <a:spcPts val="2300"/>
              </a:lnSpc>
            </a:pPr>
            <a:r>
              <a:rPr lang="en-US" sz="2400" kern="500" dirty="0" smtClean="0"/>
              <a:t>    □</a:t>
            </a:r>
            <a:r>
              <a:rPr lang="en-US" sz="1600" kern="500" dirty="0" smtClean="0"/>
              <a:t> Manual removal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Herbicide applied to:      </a:t>
            </a:r>
            <a:r>
              <a:rPr lang="en-US" sz="1400" kern="500" dirty="0" smtClean="0"/>
              <a:t>foliage       stem or stump       soil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 flipH="1" flipV="1">
            <a:off x="2171700" y="29241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 flipV="1">
            <a:off x="3505200" y="291465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flipH="1" flipV="1">
            <a:off x="5486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H="1" flipV="1">
            <a:off x="4724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 flipH="1" flipV="1">
            <a:off x="68199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Multiply 21"/>
          <p:cNvSpPr/>
          <p:nvPr/>
        </p:nvSpPr>
        <p:spPr>
          <a:xfrm flipH="1" flipV="1">
            <a:off x="800100" y="4143375"/>
            <a:ext cx="76200" cy="762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 23"/>
          <p:cNvSpPr/>
          <p:nvPr/>
        </p:nvSpPr>
        <p:spPr>
          <a:xfrm>
            <a:off x="2066925" y="2895600"/>
            <a:ext cx="254000" cy="15240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Multiply 24"/>
          <p:cNvSpPr/>
          <p:nvPr/>
        </p:nvSpPr>
        <p:spPr>
          <a:xfrm flipH="1" flipV="1">
            <a:off x="2847975" y="10763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Multiply 25"/>
          <p:cNvSpPr/>
          <p:nvPr/>
        </p:nvSpPr>
        <p:spPr>
          <a:xfrm flipH="1" flipV="1">
            <a:off x="6305550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Multiply 26"/>
          <p:cNvSpPr/>
          <p:nvPr/>
        </p:nvSpPr>
        <p:spPr>
          <a:xfrm flipH="1" flipV="1">
            <a:off x="2581275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Multiply 27"/>
          <p:cNvSpPr/>
          <p:nvPr/>
        </p:nvSpPr>
        <p:spPr>
          <a:xfrm flipH="1" flipV="1">
            <a:off x="5486400" y="19621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Multiply 35"/>
          <p:cNvSpPr/>
          <p:nvPr/>
        </p:nvSpPr>
        <p:spPr>
          <a:xfrm flipH="1" flipV="1">
            <a:off x="2667000" y="19621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923925" y="8921750"/>
            <a:ext cx="1114962" cy="355600"/>
          </a:xfrm>
          <a:custGeom>
            <a:avLst/>
            <a:gdLst>
              <a:gd name="connsiteX0" fmla="*/ 19050 w 1114962"/>
              <a:gd name="connsiteY0" fmla="*/ 3175 h 355600"/>
              <a:gd name="connsiteX1" fmla="*/ 66675 w 1114962"/>
              <a:gd name="connsiteY1" fmla="*/ 12700 h 355600"/>
              <a:gd name="connsiteX2" fmla="*/ 238125 w 1114962"/>
              <a:gd name="connsiteY2" fmla="*/ 50800 h 355600"/>
              <a:gd name="connsiteX3" fmla="*/ 685800 w 1114962"/>
              <a:gd name="connsiteY3" fmla="*/ 60325 h 355600"/>
              <a:gd name="connsiteX4" fmla="*/ 781050 w 1114962"/>
              <a:gd name="connsiteY4" fmla="*/ 79375 h 355600"/>
              <a:gd name="connsiteX5" fmla="*/ 1095375 w 1114962"/>
              <a:gd name="connsiteY5" fmla="*/ 88900 h 355600"/>
              <a:gd name="connsiteX6" fmla="*/ 1076325 w 1114962"/>
              <a:gd name="connsiteY6" fmla="*/ 146050 h 355600"/>
              <a:gd name="connsiteX7" fmla="*/ 1066800 w 1114962"/>
              <a:gd name="connsiteY7" fmla="*/ 174625 h 355600"/>
              <a:gd name="connsiteX8" fmla="*/ 1047750 w 1114962"/>
              <a:gd name="connsiteY8" fmla="*/ 250825 h 355600"/>
              <a:gd name="connsiteX9" fmla="*/ 1000125 w 1114962"/>
              <a:gd name="connsiteY9" fmla="*/ 327025 h 355600"/>
              <a:gd name="connsiteX10" fmla="*/ 971550 w 1114962"/>
              <a:gd name="connsiteY10" fmla="*/ 346075 h 355600"/>
              <a:gd name="connsiteX11" fmla="*/ 819150 w 1114962"/>
              <a:gd name="connsiteY11" fmla="*/ 336550 h 355600"/>
              <a:gd name="connsiteX12" fmla="*/ 781050 w 1114962"/>
              <a:gd name="connsiteY12" fmla="*/ 327025 h 355600"/>
              <a:gd name="connsiteX13" fmla="*/ 723900 w 1114962"/>
              <a:gd name="connsiteY13" fmla="*/ 298450 h 355600"/>
              <a:gd name="connsiteX14" fmla="*/ 523875 w 1114962"/>
              <a:gd name="connsiteY14" fmla="*/ 307975 h 355600"/>
              <a:gd name="connsiteX15" fmla="*/ 476250 w 1114962"/>
              <a:gd name="connsiteY15" fmla="*/ 336550 h 355600"/>
              <a:gd name="connsiteX16" fmla="*/ 438150 w 1114962"/>
              <a:gd name="connsiteY16" fmla="*/ 346075 h 355600"/>
              <a:gd name="connsiteX17" fmla="*/ 409575 w 1114962"/>
              <a:gd name="connsiteY17" fmla="*/ 355600 h 355600"/>
              <a:gd name="connsiteX18" fmla="*/ 123825 w 1114962"/>
              <a:gd name="connsiteY18" fmla="*/ 336550 h 355600"/>
              <a:gd name="connsiteX19" fmla="*/ 85725 w 1114962"/>
              <a:gd name="connsiteY19" fmla="*/ 327025 h 355600"/>
              <a:gd name="connsiteX20" fmla="*/ 28575 w 1114962"/>
              <a:gd name="connsiteY20" fmla="*/ 260350 h 355600"/>
              <a:gd name="connsiteX21" fmla="*/ 19050 w 1114962"/>
              <a:gd name="connsiteY21" fmla="*/ 231775 h 355600"/>
              <a:gd name="connsiteX22" fmla="*/ 0 w 1114962"/>
              <a:gd name="connsiteY22" fmla="*/ 193675 h 355600"/>
              <a:gd name="connsiteX23" fmla="*/ 19050 w 1114962"/>
              <a:gd name="connsiteY23" fmla="*/ 60325 h 355600"/>
              <a:gd name="connsiteX24" fmla="*/ 38100 w 1114962"/>
              <a:gd name="connsiteY24" fmla="*/ 31750 h 355600"/>
              <a:gd name="connsiteX25" fmla="*/ 19050 w 1114962"/>
              <a:gd name="connsiteY25" fmla="*/ 3175 h 35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114962" h="355600">
                <a:moveTo>
                  <a:pt x="19050" y="3175"/>
                </a:moveTo>
                <a:cubicBezTo>
                  <a:pt x="23812" y="0"/>
                  <a:pt x="50969" y="8773"/>
                  <a:pt x="66675" y="12700"/>
                </a:cubicBezTo>
                <a:cubicBezTo>
                  <a:pt x="124468" y="27148"/>
                  <a:pt x="178183" y="48580"/>
                  <a:pt x="238125" y="50800"/>
                </a:cubicBezTo>
                <a:cubicBezTo>
                  <a:pt x="387282" y="56324"/>
                  <a:pt x="536575" y="57150"/>
                  <a:pt x="685800" y="60325"/>
                </a:cubicBezTo>
                <a:cubicBezTo>
                  <a:pt x="717550" y="66675"/>
                  <a:pt x="748750" y="77121"/>
                  <a:pt x="781050" y="79375"/>
                </a:cubicBezTo>
                <a:cubicBezTo>
                  <a:pt x="885619" y="86671"/>
                  <a:pt x="993126" y="65812"/>
                  <a:pt x="1095375" y="88900"/>
                </a:cubicBezTo>
                <a:cubicBezTo>
                  <a:pt x="1114962" y="93323"/>
                  <a:pt x="1082675" y="127000"/>
                  <a:pt x="1076325" y="146050"/>
                </a:cubicBezTo>
                <a:cubicBezTo>
                  <a:pt x="1073150" y="155575"/>
                  <a:pt x="1069235" y="164885"/>
                  <a:pt x="1066800" y="174625"/>
                </a:cubicBezTo>
                <a:cubicBezTo>
                  <a:pt x="1060450" y="200025"/>
                  <a:pt x="1059459" y="227407"/>
                  <a:pt x="1047750" y="250825"/>
                </a:cubicBezTo>
                <a:cubicBezTo>
                  <a:pt x="1032660" y="281005"/>
                  <a:pt x="1024855" y="302295"/>
                  <a:pt x="1000125" y="327025"/>
                </a:cubicBezTo>
                <a:cubicBezTo>
                  <a:pt x="992030" y="335120"/>
                  <a:pt x="981075" y="339725"/>
                  <a:pt x="971550" y="346075"/>
                </a:cubicBezTo>
                <a:cubicBezTo>
                  <a:pt x="920750" y="342900"/>
                  <a:pt x="869797" y="341615"/>
                  <a:pt x="819150" y="336550"/>
                </a:cubicBezTo>
                <a:cubicBezTo>
                  <a:pt x="806124" y="335247"/>
                  <a:pt x="793082" y="332182"/>
                  <a:pt x="781050" y="327025"/>
                </a:cubicBezTo>
                <a:cubicBezTo>
                  <a:pt x="651799" y="271632"/>
                  <a:pt x="844307" y="338586"/>
                  <a:pt x="723900" y="298450"/>
                </a:cubicBezTo>
                <a:cubicBezTo>
                  <a:pt x="657225" y="301625"/>
                  <a:pt x="589849" y="297825"/>
                  <a:pt x="523875" y="307975"/>
                </a:cubicBezTo>
                <a:cubicBezTo>
                  <a:pt x="505577" y="310790"/>
                  <a:pt x="493168" y="329031"/>
                  <a:pt x="476250" y="336550"/>
                </a:cubicBezTo>
                <a:cubicBezTo>
                  <a:pt x="464287" y="341867"/>
                  <a:pt x="450737" y="342479"/>
                  <a:pt x="438150" y="346075"/>
                </a:cubicBezTo>
                <a:cubicBezTo>
                  <a:pt x="428496" y="348833"/>
                  <a:pt x="419100" y="352425"/>
                  <a:pt x="409575" y="355600"/>
                </a:cubicBezTo>
                <a:cubicBezTo>
                  <a:pt x="296421" y="317882"/>
                  <a:pt x="418348" y="355551"/>
                  <a:pt x="123825" y="336550"/>
                </a:cubicBezTo>
                <a:cubicBezTo>
                  <a:pt x="110761" y="335707"/>
                  <a:pt x="98425" y="330200"/>
                  <a:pt x="85725" y="327025"/>
                </a:cubicBezTo>
                <a:cubicBezTo>
                  <a:pt x="63205" y="304505"/>
                  <a:pt x="44867" y="288861"/>
                  <a:pt x="28575" y="260350"/>
                </a:cubicBezTo>
                <a:cubicBezTo>
                  <a:pt x="23594" y="251633"/>
                  <a:pt x="23005" y="241003"/>
                  <a:pt x="19050" y="231775"/>
                </a:cubicBezTo>
                <a:cubicBezTo>
                  <a:pt x="13457" y="218724"/>
                  <a:pt x="6350" y="206375"/>
                  <a:pt x="0" y="193675"/>
                </a:cubicBezTo>
                <a:cubicBezTo>
                  <a:pt x="2434" y="166906"/>
                  <a:pt x="726" y="96974"/>
                  <a:pt x="19050" y="60325"/>
                </a:cubicBezTo>
                <a:cubicBezTo>
                  <a:pt x="24170" y="50086"/>
                  <a:pt x="30005" y="39845"/>
                  <a:pt x="38100" y="31750"/>
                </a:cubicBezTo>
                <a:cubicBezTo>
                  <a:pt x="43120" y="26730"/>
                  <a:pt x="14288" y="6350"/>
                  <a:pt x="19050" y="3175"/>
                </a:cubicBezTo>
                <a:close/>
              </a:path>
            </a:pathLst>
          </a:cu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flipH="1" flipV="1">
            <a:off x="1219200" y="90678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 flipH="1" flipV="1">
            <a:off x="1676400" y="90678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Freeform 46"/>
          <p:cNvSpPr/>
          <p:nvPr/>
        </p:nvSpPr>
        <p:spPr>
          <a:xfrm>
            <a:off x="2667000" y="3657600"/>
            <a:ext cx="254000" cy="15240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752600" y="7772400"/>
            <a:ext cx="254000" cy="15240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flipH="1" flipV="1">
            <a:off x="1857375" y="78009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 flipH="1" flipV="1">
            <a:off x="2771775" y="36861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 flipH="1" flipV="1">
            <a:off x="2819400" y="35814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Freeform 53"/>
          <p:cNvSpPr/>
          <p:nvPr/>
        </p:nvSpPr>
        <p:spPr>
          <a:xfrm>
            <a:off x="3276600" y="9144000"/>
            <a:ext cx="254000" cy="15240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flipH="1" flipV="1">
            <a:off x="3381375" y="916305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Freeform 55"/>
          <p:cNvSpPr/>
          <p:nvPr/>
        </p:nvSpPr>
        <p:spPr>
          <a:xfrm>
            <a:off x="6705600" y="8686800"/>
            <a:ext cx="254000" cy="15240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flipH="1" flipV="1">
            <a:off x="6838950" y="87249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Freeform 57"/>
          <p:cNvSpPr/>
          <p:nvPr/>
        </p:nvSpPr>
        <p:spPr>
          <a:xfrm>
            <a:off x="2743200" y="6705600"/>
            <a:ext cx="254000" cy="15240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flipH="1" flipV="1">
            <a:off x="2847975" y="672465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 flipH="1" flipV="1">
            <a:off x="1371600" y="90678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/>
          <p:nvPr/>
        </p:nvSpPr>
        <p:spPr>
          <a:xfrm flipH="1" flipV="1">
            <a:off x="1295400" y="90678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 flipH="1" flipV="1">
            <a:off x="1066800" y="89916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 flipH="1" flipV="1">
            <a:off x="990600" y="90678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/>
          <p:nvPr/>
        </p:nvSpPr>
        <p:spPr>
          <a:xfrm flipH="1" flipV="1">
            <a:off x="1066800" y="90678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Multiply 63"/>
          <p:cNvSpPr/>
          <p:nvPr/>
        </p:nvSpPr>
        <p:spPr>
          <a:xfrm flipH="1" flipV="1">
            <a:off x="4552950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Multiply 64"/>
          <p:cNvSpPr/>
          <p:nvPr/>
        </p:nvSpPr>
        <p:spPr>
          <a:xfrm flipH="1" flipV="1">
            <a:off x="5048250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29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UF/IFAS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J. Walker</dc:creator>
  <cp:lastModifiedBy>Walker's Lab</cp:lastModifiedBy>
  <cp:revision>53</cp:revision>
  <dcterms:created xsi:type="dcterms:W3CDTF">2012-04-08T18:54:44Z</dcterms:created>
  <dcterms:modified xsi:type="dcterms:W3CDTF">2012-05-04T15:44:24Z</dcterms:modified>
</cp:coreProperties>
</file>