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7772400" cy="100584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8" autoAdjust="0"/>
    <p:restoredTop sz="94700" autoAdjust="0"/>
  </p:normalViewPr>
  <p:slideViewPr>
    <p:cSldViewPr>
      <p:cViewPr>
        <p:scale>
          <a:sx n="100" d="100"/>
          <a:sy n="100" d="100"/>
        </p:scale>
        <p:origin x="-504" y="102"/>
      </p:cViewPr>
      <p:guideLst>
        <p:guide orient="horz" pos="3168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5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1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3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3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5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5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9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54C19-2744-4C7F-9AC5-46F8C8D4AAD3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9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9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2" descr="NATLw_InvasivesMa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2514600"/>
            <a:ext cx="6723256" cy="6877190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5" name="TextBox 4"/>
          <p:cNvSpPr txBox="1"/>
          <p:nvPr/>
        </p:nvSpPr>
        <p:spPr>
          <a:xfrm>
            <a:off x="1066800" y="3810000"/>
            <a:ext cx="1015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NATL-east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4038600"/>
            <a:ext cx="179889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 □ No sites in NATL-east</a:t>
            </a:r>
            <a:br>
              <a:rPr lang="en-US" sz="1100" dirty="0" smtClean="0"/>
            </a:br>
            <a:r>
              <a:rPr lang="en-US" sz="1100" dirty="0" smtClean="0"/>
              <a:t> □ See larger map for details</a:t>
            </a:r>
            <a:endParaRPr lang="en-US" sz="1100" dirty="0"/>
          </a:p>
        </p:txBody>
      </p:sp>
      <p:sp>
        <p:nvSpPr>
          <p:cNvPr id="8" name="TextBox 7"/>
          <p:cNvSpPr txBox="1"/>
          <p:nvPr/>
        </p:nvSpPr>
        <p:spPr>
          <a:xfrm>
            <a:off x="3200400" y="3429000"/>
            <a:ext cx="12831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NATL-west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5334000" y="7391400"/>
            <a:ext cx="1981200" cy="1400383"/>
          </a:xfrm>
          <a:prstGeom prst="rect">
            <a:avLst/>
          </a:prstGeom>
          <a:noFill/>
          <a:ln w="25400">
            <a:noFill/>
          </a:ln>
        </p:spPr>
        <p:txBody>
          <a:bodyPr wrap="square" lIns="45720" rIns="45720" rtlCol="0">
            <a:spAutoFit/>
          </a:bodyPr>
          <a:lstStyle/>
          <a:p>
            <a:r>
              <a:rPr lang="en-US" sz="1100" dirty="0" smtClean="0"/>
              <a:t>Definitions</a:t>
            </a:r>
          </a:p>
          <a:p>
            <a:r>
              <a:rPr lang="en-US" sz="1050" b="1" dirty="0" smtClean="0"/>
              <a:t>    </a:t>
            </a:r>
            <a:r>
              <a:rPr lang="en-US" sz="900" b="1" dirty="0" smtClean="0"/>
              <a:t>Legacy </a:t>
            </a:r>
            <a:r>
              <a:rPr lang="en-US" sz="900" b="1" dirty="0"/>
              <a:t>site</a:t>
            </a:r>
            <a:r>
              <a:rPr lang="en-US" sz="900" dirty="0"/>
              <a:t>.  </a:t>
            </a:r>
            <a:r>
              <a:rPr lang="en-US" sz="900" dirty="0" smtClean="0"/>
              <a:t>      </a:t>
            </a:r>
            <a:r>
              <a:rPr lang="en-US" sz="700" dirty="0" smtClean="0"/>
              <a:t>Site </a:t>
            </a:r>
            <a:r>
              <a:rPr lang="en-US" sz="700" dirty="0"/>
              <a:t>found and declared </a:t>
            </a:r>
            <a:endParaRPr lang="en-US" sz="700" dirty="0" smtClean="0"/>
          </a:p>
          <a:p>
            <a:r>
              <a:rPr lang="en-US" sz="700" dirty="0" smtClean="0"/>
              <a:t>                                          cleared prior to </a:t>
            </a:r>
            <a:r>
              <a:rPr lang="en-US" sz="700" dirty="0"/>
              <a:t>2009.</a:t>
            </a:r>
          </a:p>
          <a:p>
            <a:r>
              <a:rPr lang="en-US" sz="900" b="1" dirty="0" smtClean="0"/>
              <a:t>    Old </a:t>
            </a:r>
            <a:r>
              <a:rPr lang="en-US" sz="900" b="1" dirty="0"/>
              <a:t>active site</a:t>
            </a:r>
            <a:r>
              <a:rPr lang="en-US" sz="900" dirty="0"/>
              <a:t>.  </a:t>
            </a:r>
            <a:r>
              <a:rPr lang="en-US" sz="700" dirty="0"/>
              <a:t>Regularly monitored site </a:t>
            </a:r>
            <a:endParaRPr lang="en-US" sz="700" dirty="0" smtClean="0"/>
          </a:p>
          <a:p>
            <a:r>
              <a:rPr lang="en-US" sz="700" dirty="0" smtClean="0"/>
              <a:t>                                          known </a:t>
            </a:r>
            <a:r>
              <a:rPr lang="en-US" sz="700" dirty="0"/>
              <a:t>prior to May 2011 </a:t>
            </a:r>
            <a:r>
              <a:rPr lang="en-US" sz="700" dirty="0" smtClean="0"/>
              <a:t>  </a:t>
            </a:r>
          </a:p>
          <a:p>
            <a:r>
              <a:rPr lang="en-US" sz="700" dirty="0" smtClean="0"/>
              <a:t>                                          when </a:t>
            </a:r>
            <a:r>
              <a:rPr lang="en-US" sz="700" dirty="0"/>
              <a:t>Ethan Carter took </a:t>
            </a:r>
            <a:r>
              <a:rPr lang="en-US" sz="700" dirty="0" smtClean="0"/>
              <a:t>   </a:t>
            </a:r>
          </a:p>
          <a:p>
            <a:r>
              <a:rPr lang="en-US" sz="700" dirty="0" smtClean="0"/>
              <a:t>                                          charge </a:t>
            </a:r>
            <a:r>
              <a:rPr lang="en-US" sz="700" dirty="0"/>
              <a:t>of </a:t>
            </a:r>
            <a:r>
              <a:rPr lang="en-US" sz="700" dirty="0" err="1"/>
              <a:t>invasives</a:t>
            </a:r>
            <a:r>
              <a:rPr lang="en-US" sz="700" dirty="0"/>
              <a:t>.</a:t>
            </a:r>
          </a:p>
          <a:p>
            <a:r>
              <a:rPr lang="en-US" sz="1050" b="1" dirty="0" smtClean="0"/>
              <a:t>    </a:t>
            </a:r>
            <a:r>
              <a:rPr lang="en-US" sz="900" b="1" dirty="0" smtClean="0"/>
              <a:t>New </a:t>
            </a:r>
            <a:r>
              <a:rPr lang="en-US" sz="900" b="1" dirty="0"/>
              <a:t>active site</a:t>
            </a:r>
            <a:r>
              <a:rPr lang="en-US" sz="900" dirty="0"/>
              <a:t>. </a:t>
            </a:r>
            <a:r>
              <a:rPr lang="en-US" sz="700" dirty="0"/>
              <a:t>Regularly monitored site </a:t>
            </a:r>
            <a:r>
              <a:rPr lang="en-US" sz="700" dirty="0" smtClean="0"/>
              <a:t>                 </a:t>
            </a:r>
          </a:p>
          <a:p>
            <a:r>
              <a:rPr lang="en-US" sz="700" dirty="0" smtClean="0"/>
              <a:t>                                            discovered </a:t>
            </a:r>
            <a:r>
              <a:rPr lang="en-US" sz="700" dirty="0"/>
              <a:t>by Ethan </a:t>
            </a:r>
            <a:r>
              <a:rPr lang="en-US" sz="700" dirty="0" smtClean="0"/>
              <a:t>                  </a:t>
            </a:r>
          </a:p>
          <a:p>
            <a:r>
              <a:rPr lang="en-US" sz="700" dirty="0" smtClean="0"/>
              <a:t>                                            Carter</a:t>
            </a:r>
            <a:r>
              <a:rPr lang="en-US" sz="900" dirty="0" smtClean="0"/>
              <a:t>.</a:t>
            </a:r>
            <a:endParaRPr lang="en-US" sz="900" dirty="0"/>
          </a:p>
        </p:txBody>
      </p:sp>
      <p:pic>
        <p:nvPicPr>
          <p:cNvPr id="30" name="Picture 29" descr="NATLe_InvasiveMap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4419600"/>
            <a:ext cx="1802167" cy="2410399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685800" y="2514600"/>
            <a:ext cx="4191000" cy="61555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Legend</a:t>
            </a:r>
            <a:r>
              <a:rPr lang="en-US" sz="900" dirty="0" smtClean="0"/>
              <a:t/>
            </a:r>
            <a:br>
              <a:rPr lang="en-US" sz="900" dirty="0" smtClean="0"/>
            </a:br>
            <a:r>
              <a:rPr lang="en-US" sz="1000" dirty="0" smtClean="0"/>
              <a:t>        Legacy site       Old active site       New active site       Extent of infestation</a:t>
            </a:r>
            <a:br>
              <a:rPr lang="en-US" sz="1000" dirty="0" smtClean="0"/>
            </a:br>
            <a:endParaRPr lang="en-US" sz="1200" dirty="0"/>
          </a:p>
        </p:txBody>
      </p:sp>
      <p:sp>
        <p:nvSpPr>
          <p:cNvPr id="42" name="Isosceles Triangle 41"/>
          <p:cNvSpPr/>
          <p:nvPr/>
        </p:nvSpPr>
        <p:spPr>
          <a:xfrm>
            <a:off x="1257300" y="2924175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4191000" y="2914650"/>
            <a:ext cx="203200" cy="121920"/>
          </a:xfrm>
          <a:custGeom>
            <a:avLst/>
            <a:gdLst>
              <a:gd name="connsiteX0" fmla="*/ 10819 w 505341"/>
              <a:gd name="connsiteY0" fmla="*/ 115871 h 500081"/>
              <a:gd name="connsiteX1" fmla="*/ 29480 w 505341"/>
              <a:gd name="connsiteY1" fmla="*/ 59887 h 500081"/>
              <a:gd name="connsiteX2" fmla="*/ 57472 w 505341"/>
              <a:gd name="connsiteY2" fmla="*/ 50556 h 500081"/>
              <a:gd name="connsiteX3" fmla="*/ 85463 w 505341"/>
              <a:gd name="connsiteY3" fmla="*/ 31895 h 500081"/>
              <a:gd name="connsiteX4" fmla="*/ 281406 w 505341"/>
              <a:gd name="connsiteY4" fmla="*/ 13234 h 500081"/>
              <a:gd name="connsiteX5" fmla="*/ 440027 w 505341"/>
              <a:gd name="connsiteY5" fmla="*/ 41226 h 500081"/>
              <a:gd name="connsiteX6" fmla="*/ 477349 w 505341"/>
              <a:gd name="connsiteY6" fmla="*/ 125201 h 500081"/>
              <a:gd name="connsiteX7" fmla="*/ 486680 w 505341"/>
              <a:gd name="connsiteY7" fmla="*/ 153193 h 500081"/>
              <a:gd name="connsiteX8" fmla="*/ 496010 w 505341"/>
              <a:gd name="connsiteY8" fmla="*/ 181185 h 500081"/>
              <a:gd name="connsiteX9" fmla="*/ 505341 w 505341"/>
              <a:gd name="connsiteY9" fmla="*/ 209177 h 500081"/>
              <a:gd name="connsiteX10" fmla="*/ 496010 w 505341"/>
              <a:gd name="connsiteY10" fmla="*/ 377128 h 500081"/>
              <a:gd name="connsiteX11" fmla="*/ 477349 w 505341"/>
              <a:gd name="connsiteY11" fmla="*/ 442442 h 500081"/>
              <a:gd name="connsiteX12" fmla="*/ 449357 w 505341"/>
              <a:gd name="connsiteY12" fmla="*/ 451773 h 500081"/>
              <a:gd name="connsiteX13" fmla="*/ 421365 w 505341"/>
              <a:gd name="connsiteY13" fmla="*/ 479765 h 500081"/>
              <a:gd name="connsiteX14" fmla="*/ 234753 w 505341"/>
              <a:gd name="connsiteY14" fmla="*/ 479765 h 500081"/>
              <a:gd name="connsiteX15" fmla="*/ 206761 w 505341"/>
              <a:gd name="connsiteY15" fmla="*/ 451773 h 500081"/>
              <a:gd name="connsiteX16" fmla="*/ 169439 w 505341"/>
              <a:gd name="connsiteY16" fmla="*/ 395789 h 500081"/>
              <a:gd name="connsiteX17" fmla="*/ 150778 w 505341"/>
              <a:gd name="connsiteY17" fmla="*/ 367797 h 500081"/>
              <a:gd name="connsiteX18" fmla="*/ 132116 w 505341"/>
              <a:gd name="connsiteY18" fmla="*/ 349136 h 500081"/>
              <a:gd name="connsiteX19" fmla="*/ 76133 w 505341"/>
              <a:gd name="connsiteY19" fmla="*/ 311814 h 500081"/>
              <a:gd name="connsiteX20" fmla="*/ 29480 w 505341"/>
              <a:gd name="connsiteY20" fmla="*/ 283822 h 500081"/>
              <a:gd name="connsiteX21" fmla="*/ 10819 w 505341"/>
              <a:gd name="connsiteY21" fmla="*/ 115871 h 500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05341" h="500081">
                <a:moveTo>
                  <a:pt x="10819" y="115871"/>
                </a:moveTo>
                <a:cubicBezTo>
                  <a:pt x="10819" y="78549"/>
                  <a:pt x="10819" y="66108"/>
                  <a:pt x="29480" y="59887"/>
                </a:cubicBezTo>
                <a:cubicBezTo>
                  <a:pt x="38811" y="56777"/>
                  <a:pt x="48675" y="54955"/>
                  <a:pt x="57472" y="50556"/>
                </a:cubicBezTo>
                <a:cubicBezTo>
                  <a:pt x="67502" y="45541"/>
                  <a:pt x="74722" y="35117"/>
                  <a:pt x="85463" y="31895"/>
                </a:cubicBezTo>
                <a:cubicBezTo>
                  <a:pt x="119374" y="21722"/>
                  <a:pt x="276954" y="13552"/>
                  <a:pt x="281406" y="13234"/>
                </a:cubicBezTo>
                <a:cubicBezTo>
                  <a:pt x="333343" y="16944"/>
                  <a:pt x="398801" y="0"/>
                  <a:pt x="440027" y="41226"/>
                </a:cubicBezTo>
                <a:cubicBezTo>
                  <a:pt x="462206" y="63405"/>
                  <a:pt x="468110" y="97486"/>
                  <a:pt x="477349" y="125201"/>
                </a:cubicBezTo>
                <a:lnTo>
                  <a:pt x="486680" y="153193"/>
                </a:lnTo>
                <a:lnTo>
                  <a:pt x="496010" y="181185"/>
                </a:lnTo>
                <a:lnTo>
                  <a:pt x="505341" y="209177"/>
                </a:lnTo>
                <a:cubicBezTo>
                  <a:pt x="502231" y="265161"/>
                  <a:pt x="501086" y="321288"/>
                  <a:pt x="496010" y="377128"/>
                </a:cubicBezTo>
                <a:cubicBezTo>
                  <a:pt x="495986" y="377396"/>
                  <a:pt x="481769" y="438022"/>
                  <a:pt x="477349" y="442442"/>
                </a:cubicBezTo>
                <a:cubicBezTo>
                  <a:pt x="470394" y="449397"/>
                  <a:pt x="458688" y="448663"/>
                  <a:pt x="449357" y="451773"/>
                </a:cubicBezTo>
                <a:cubicBezTo>
                  <a:pt x="440026" y="461104"/>
                  <a:pt x="433423" y="474406"/>
                  <a:pt x="421365" y="479765"/>
                </a:cubicBezTo>
                <a:cubicBezTo>
                  <a:pt x="375655" y="500081"/>
                  <a:pt x="261187" y="481653"/>
                  <a:pt x="234753" y="479765"/>
                </a:cubicBezTo>
                <a:cubicBezTo>
                  <a:pt x="225422" y="470434"/>
                  <a:pt x="214862" y="462189"/>
                  <a:pt x="206761" y="451773"/>
                </a:cubicBezTo>
                <a:cubicBezTo>
                  <a:pt x="192992" y="434069"/>
                  <a:pt x="181880" y="414450"/>
                  <a:pt x="169439" y="395789"/>
                </a:cubicBezTo>
                <a:cubicBezTo>
                  <a:pt x="163219" y="386458"/>
                  <a:pt x="158708" y="375726"/>
                  <a:pt x="150778" y="367797"/>
                </a:cubicBezTo>
                <a:cubicBezTo>
                  <a:pt x="144557" y="361577"/>
                  <a:pt x="139154" y="354414"/>
                  <a:pt x="132116" y="349136"/>
                </a:cubicBezTo>
                <a:cubicBezTo>
                  <a:pt x="114174" y="335679"/>
                  <a:pt x="91991" y="327673"/>
                  <a:pt x="76133" y="311814"/>
                </a:cubicBezTo>
                <a:cubicBezTo>
                  <a:pt x="50518" y="286197"/>
                  <a:pt x="65818" y="295934"/>
                  <a:pt x="29480" y="283822"/>
                </a:cubicBezTo>
                <a:cubicBezTo>
                  <a:pt x="0" y="195381"/>
                  <a:pt x="10819" y="153193"/>
                  <a:pt x="10819" y="115871"/>
                </a:cubicBezTo>
                <a:close/>
              </a:path>
            </a:pathLst>
          </a:custGeom>
          <a:noFill/>
          <a:ln w="952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609600" y="657681"/>
            <a:ext cx="7010400" cy="1579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kern="500" dirty="0" smtClean="0"/>
              <a:t>Elephant Grass  </a:t>
            </a:r>
            <a:r>
              <a:rPr lang="en-US" sz="1600" kern="500" dirty="0" smtClean="0"/>
              <a:t>(</a:t>
            </a:r>
            <a:r>
              <a:rPr lang="en-US" sz="1600" i="1" kern="500" dirty="0" err="1" smtClean="0"/>
              <a:t>Pennisetum</a:t>
            </a:r>
            <a:r>
              <a:rPr lang="en-US" sz="1600" i="1" kern="500" dirty="0" smtClean="0"/>
              <a:t> </a:t>
            </a:r>
            <a:r>
              <a:rPr lang="en-US" sz="1600" i="1" kern="500" dirty="0" err="1" smtClean="0"/>
              <a:t>purpureum</a:t>
            </a:r>
            <a:r>
              <a:rPr lang="en-US" sz="1600" kern="500" dirty="0" smtClean="0"/>
              <a:t>)</a:t>
            </a:r>
          </a:p>
          <a:p>
            <a:pPr>
              <a:lnSpc>
                <a:spcPts val="2300"/>
              </a:lnSpc>
            </a:pPr>
            <a:r>
              <a:rPr lang="en-US" sz="1600" kern="500" dirty="0" smtClean="0"/>
              <a:t>Potential threat for NATL: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Major  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Moderate  </a:t>
            </a:r>
            <a:r>
              <a:rPr lang="en-US" sz="2400" kern="500" dirty="0" smtClean="0"/>
              <a:t> □ </a:t>
            </a:r>
            <a:r>
              <a:rPr lang="en-US" sz="1600" kern="500" dirty="0" smtClean="0"/>
              <a:t>Minor  </a:t>
            </a:r>
            <a:r>
              <a:rPr lang="en-US" sz="2400" kern="500" dirty="0" smtClean="0"/>
              <a:t> </a:t>
            </a:r>
            <a:r>
              <a:rPr lang="en-US" sz="2400" kern="500" dirty="0" smtClean="0"/>
              <a:t>□ </a:t>
            </a:r>
            <a:r>
              <a:rPr lang="en-US" sz="1600" kern="500" dirty="0" smtClean="0"/>
              <a:t>None</a:t>
            </a:r>
            <a:r>
              <a:rPr lang="en-US" sz="1600" kern="500" dirty="0" smtClean="0"/>
              <a:t> </a:t>
            </a:r>
            <a:r>
              <a:rPr lang="en-US" sz="1600" kern="500" dirty="0" smtClean="0"/>
              <a:t/>
            </a:r>
            <a:br>
              <a:rPr lang="en-US" sz="1600" kern="500" dirty="0" smtClean="0"/>
            </a:br>
            <a:r>
              <a:rPr lang="en-US" sz="1600" kern="500" dirty="0" smtClean="0"/>
              <a:t>Current status in NATL: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Eradicated 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Controlled </a:t>
            </a:r>
            <a:r>
              <a:rPr lang="en-US" sz="2400" kern="500" dirty="0" smtClean="0"/>
              <a:t> □ </a:t>
            </a:r>
            <a:r>
              <a:rPr lang="en-US" sz="1600" kern="500" dirty="0" smtClean="0"/>
              <a:t>Diminished 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Threatening</a:t>
            </a:r>
          </a:p>
          <a:p>
            <a:pPr>
              <a:lnSpc>
                <a:spcPts val="2300"/>
              </a:lnSpc>
            </a:pPr>
            <a:r>
              <a:rPr lang="en-US" sz="1600" kern="500" dirty="0" smtClean="0"/>
              <a:t>Current management: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Routine monitoring   </a:t>
            </a:r>
            <a:r>
              <a:rPr lang="en-US" sz="2400" kern="500" dirty="0" smtClean="0"/>
              <a:t>□ </a:t>
            </a:r>
            <a:r>
              <a:rPr lang="en-US" sz="1600" kern="500" dirty="0" smtClean="0"/>
              <a:t>Controlled when found  by: </a:t>
            </a:r>
          </a:p>
          <a:p>
            <a:pPr>
              <a:lnSpc>
                <a:spcPts val="2300"/>
              </a:lnSpc>
            </a:pPr>
            <a:r>
              <a:rPr lang="en-US" sz="2400" kern="500" dirty="0" smtClean="0"/>
              <a:t>    □</a:t>
            </a:r>
            <a:r>
              <a:rPr lang="en-US" sz="1600" kern="500" dirty="0" smtClean="0"/>
              <a:t> Manual removal </a:t>
            </a:r>
            <a:r>
              <a:rPr lang="en-US" sz="2400" kern="500" dirty="0" smtClean="0"/>
              <a:t> □ </a:t>
            </a:r>
            <a:r>
              <a:rPr lang="en-US" sz="1600" kern="500" dirty="0" smtClean="0"/>
              <a:t>Herbicide applied to:      </a:t>
            </a:r>
            <a:r>
              <a:rPr lang="en-US" sz="1400" kern="500" dirty="0" smtClean="0"/>
              <a:t>foliage       stem or stump       soil</a:t>
            </a:r>
            <a:endParaRPr lang="en-US" dirty="0"/>
          </a:p>
        </p:txBody>
      </p:sp>
      <p:sp>
        <p:nvSpPr>
          <p:cNvPr id="48" name="Oval 47"/>
          <p:cNvSpPr/>
          <p:nvPr/>
        </p:nvSpPr>
        <p:spPr>
          <a:xfrm flipH="1" flipV="1">
            <a:off x="2124075" y="2924175"/>
            <a:ext cx="76201" cy="7620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Oval 48"/>
          <p:cNvSpPr/>
          <p:nvPr/>
        </p:nvSpPr>
        <p:spPr>
          <a:xfrm flipH="1" flipV="1">
            <a:off x="3076575" y="2924175"/>
            <a:ext cx="76201" cy="76201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>
          <a:xfrm flipH="1" flipV="1">
            <a:off x="5486400" y="1962150"/>
            <a:ext cx="152400" cy="152404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 flipH="1" flipV="1">
            <a:off x="4724400" y="1962150"/>
            <a:ext cx="152400" cy="152404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 flipH="1" flipV="1">
            <a:off x="6819900" y="1962150"/>
            <a:ext cx="152400" cy="152404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Multiply 21"/>
          <p:cNvSpPr/>
          <p:nvPr/>
        </p:nvSpPr>
        <p:spPr>
          <a:xfrm flipH="1" flipV="1">
            <a:off x="800100" y="4143375"/>
            <a:ext cx="76200" cy="762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Isosceles Triangle 23"/>
          <p:cNvSpPr/>
          <p:nvPr/>
        </p:nvSpPr>
        <p:spPr>
          <a:xfrm>
            <a:off x="4495800" y="4419600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3429000" y="4343400"/>
            <a:ext cx="107035" cy="445193"/>
          </a:xfrm>
          <a:custGeom>
            <a:avLst/>
            <a:gdLst>
              <a:gd name="connsiteX0" fmla="*/ 28575 w 107035"/>
              <a:gd name="connsiteY0" fmla="*/ 22225 h 445193"/>
              <a:gd name="connsiteX1" fmla="*/ 19050 w 107035"/>
              <a:gd name="connsiteY1" fmla="*/ 155575 h 445193"/>
              <a:gd name="connsiteX2" fmla="*/ 0 w 107035"/>
              <a:gd name="connsiteY2" fmla="*/ 374650 h 445193"/>
              <a:gd name="connsiteX3" fmla="*/ 57150 w 107035"/>
              <a:gd name="connsiteY3" fmla="*/ 393700 h 445193"/>
              <a:gd name="connsiteX4" fmla="*/ 66675 w 107035"/>
              <a:gd name="connsiteY4" fmla="*/ 336550 h 445193"/>
              <a:gd name="connsiteX5" fmla="*/ 95250 w 107035"/>
              <a:gd name="connsiteY5" fmla="*/ 307975 h 445193"/>
              <a:gd name="connsiteX6" fmla="*/ 104775 w 107035"/>
              <a:gd name="connsiteY6" fmla="*/ 269875 h 445193"/>
              <a:gd name="connsiteX7" fmla="*/ 85725 w 107035"/>
              <a:gd name="connsiteY7" fmla="*/ 107950 h 445193"/>
              <a:gd name="connsiteX8" fmla="*/ 76200 w 107035"/>
              <a:gd name="connsiteY8" fmla="*/ 41275 h 445193"/>
              <a:gd name="connsiteX9" fmla="*/ 38100 w 107035"/>
              <a:gd name="connsiteY9" fmla="*/ 22225 h 445193"/>
              <a:gd name="connsiteX10" fmla="*/ 28575 w 107035"/>
              <a:gd name="connsiteY10" fmla="*/ 22225 h 445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35" h="445193">
                <a:moveTo>
                  <a:pt x="28575" y="22225"/>
                </a:moveTo>
                <a:cubicBezTo>
                  <a:pt x="25400" y="44450"/>
                  <a:pt x="21667" y="111089"/>
                  <a:pt x="19050" y="155575"/>
                </a:cubicBezTo>
                <a:cubicBezTo>
                  <a:pt x="6875" y="362548"/>
                  <a:pt x="29970" y="284740"/>
                  <a:pt x="0" y="374650"/>
                </a:cubicBezTo>
                <a:cubicBezTo>
                  <a:pt x="6376" y="393777"/>
                  <a:pt x="13013" y="445193"/>
                  <a:pt x="57150" y="393700"/>
                </a:cubicBezTo>
                <a:cubicBezTo>
                  <a:pt x="69719" y="379037"/>
                  <a:pt x="58831" y="354198"/>
                  <a:pt x="66675" y="336550"/>
                </a:cubicBezTo>
                <a:cubicBezTo>
                  <a:pt x="72146" y="324241"/>
                  <a:pt x="85725" y="317500"/>
                  <a:pt x="95250" y="307975"/>
                </a:cubicBezTo>
                <a:cubicBezTo>
                  <a:pt x="98425" y="295275"/>
                  <a:pt x="104775" y="282966"/>
                  <a:pt x="104775" y="269875"/>
                </a:cubicBezTo>
                <a:cubicBezTo>
                  <a:pt x="104775" y="157231"/>
                  <a:pt x="107035" y="171880"/>
                  <a:pt x="85725" y="107950"/>
                </a:cubicBezTo>
                <a:cubicBezTo>
                  <a:pt x="82550" y="85725"/>
                  <a:pt x="87103" y="60900"/>
                  <a:pt x="76200" y="41275"/>
                </a:cubicBezTo>
                <a:cubicBezTo>
                  <a:pt x="69304" y="28863"/>
                  <a:pt x="49654" y="30478"/>
                  <a:pt x="38100" y="22225"/>
                </a:cubicBezTo>
                <a:cubicBezTo>
                  <a:pt x="27139" y="14395"/>
                  <a:pt x="31750" y="0"/>
                  <a:pt x="28575" y="22225"/>
                </a:cubicBezTo>
                <a:close/>
              </a:path>
            </a:pathLst>
          </a:custGeom>
          <a:noFill/>
          <a:ln w="127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/>
          <p:cNvSpPr/>
          <p:nvPr/>
        </p:nvSpPr>
        <p:spPr>
          <a:xfrm>
            <a:off x="3438525" y="4495800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Multiply 20"/>
          <p:cNvSpPr/>
          <p:nvPr/>
        </p:nvSpPr>
        <p:spPr>
          <a:xfrm flipH="1" flipV="1">
            <a:off x="2638425" y="1371600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Multiply 22"/>
          <p:cNvSpPr/>
          <p:nvPr/>
        </p:nvSpPr>
        <p:spPr>
          <a:xfrm flipH="1" flipV="1">
            <a:off x="5848350" y="1076325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83</Words>
  <Application>Microsoft Office PowerPoint</Application>
  <PresentationFormat>Custom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UF/IFAS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Thomas J. Walker</dc:creator>
  <cp:lastModifiedBy>Thomas J. Walker</cp:lastModifiedBy>
  <cp:revision>52</cp:revision>
  <dcterms:created xsi:type="dcterms:W3CDTF">2012-04-08T18:54:44Z</dcterms:created>
  <dcterms:modified xsi:type="dcterms:W3CDTF">2012-05-15T15:18:22Z</dcterms:modified>
</cp:coreProperties>
</file>