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735838" cy="21763038"/>
  <p:notesSz cx="7315200" cy="9601200"/>
  <p:defaultTextStyle>
    <a:defPPr>
      <a:defRPr lang="en-US"/>
    </a:defPPr>
    <a:lvl1pPr marL="0" algn="l" defTabSz="311393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56967" algn="l" defTabSz="311393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113934" algn="l" defTabSz="311393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70902" algn="l" defTabSz="311393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227869" algn="l" defTabSz="311393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84836" algn="l" defTabSz="311393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341803" algn="l" defTabSz="311393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98770" algn="l" defTabSz="311393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455737" algn="l" defTabSz="311393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96" y="6"/>
      </p:cViewPr>
      <p:guideLst>
        <p:guide orient="horz" pos="6855"/>
        <p:guide pos="103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76D26-3B93-4724-9861-2B0A4B030305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20725"/>
            <a:ext cx="54165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31743-B404-4A96-829F-2C6F767FB6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5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932" algn="l" defTabSz="915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5863" algn="l" defTabSz="915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3795" algn="l" defTabSz="915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1726" algn="l" defTabSz="915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9658" algn="l" defTabSz="915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7589" algn="l" defTabSz="915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5521" algn="l" defTabSz="915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63452" algn="l" defTabSz="915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743-B404-4A96-829F-2C6F767FB66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5188" y="6760650"/>
            <a:ext cx="27825462" cy="46649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0376" y="12332388"/>
            <a:ext cx="22915087" cy="55616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56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13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70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27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8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41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98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45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588C-F9DC-4897-B364-8423A7401345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1969-6A55-48F0-8AC1-291840388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588C-F9DC-4897-B364-8423A7401345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1969-6A55-48F0-8AC1-291840388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33483" y="871533"/>
            <a:ext cx="7365564" cy="185691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6793" y="871533"/>
            <a:ext cx="21551093" cy="185691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588C-F9DC-4897-B364-8423A7401345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1969-6A55-48F0-8AC1-291840388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588C-F9DC-4897-B364-8423A7401345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1969-6A55-48F0-8AC1-291840388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906" y="13984769"/>
            <a:ext cx="27825462" cy="4322382"/>
          </a:xfrm>
        </p:spPr>
        <p:txBody>
          <a:bodyPr anchor="t"/>
          <a:lstStyle>
            <a:lvl1pPr algn="l">
              <a:defRPr sz="1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5906" y="9224106"/>
            <a:ext cx="27825462" cy="4760663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5696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11393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7090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27869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78483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341803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89877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455737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588C-F9DC-4897-B364-8423A7401345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1969-6A55-48F0-8AC1-291840388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6793" y="5078044"/>
            <a:ext cx="14458328" cy="14362599"/>
          </a:xfrm>
        </p:spPr>
        <p:txBody>
          <a:bodyPr/>
          <a:lstStyle>
            <a:lvl1pPr>
              <a:defRPr sz="9500"/>
            </a:lvl1pPr>
            <a:lvl2pPr>
              <a:defRPr sz="82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40718" y="5078044"/>
            <a:ext cx="14458328" cy="14362599"/>
          </a:xfrm>
        </p:spPr>
        <p:txBody>
          <a:bodyPr/>
          <a:lstStyle>
            <a:lvl1pPr>
              <a:defRPr sz="9500"/>
            </a:lvl1pPr>
            <a:lvl2pPr>
              <a:defRPr sz="82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588C-F9DC-4897-B364-8423A7401345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1969-6A55-48F0-8AC1-291840388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6792" y="4871497"/>
            <a:ext cx="14464013" cy="203020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56967" indent="0">
              <a:buNone/>
              <a:defRPr sz="6800" b="1"/>
            </a:lvl2pPr>
            <a:lvl3pPr marL="3113934" indent="0">
              <a:buNone/>
              <a:defRPr sz="6100" b="1"/>
            </a:lvl3pPr>
            <a:lvl4pPr marL="4670902" indent="0">
              <a:buNone/>
              <a:defRPr sz="5400" b="1"/>
            </a:lvl4pPr>
            <a:lvl5pPr marL="6227869" indent="0">
              <a:buNone/>
              <a:defRPr sz="5400" b="1"/>
            </a:lvl5pPr>
            <a:lvl6pPr marL="7784836" indent="0">
              <a:buNone/>
              <a:defRPr sz="5400" b="1"/>
            </a:lvl6pPr>
            <a:lvl7pPr marL="9341803" indent="0">
              <a:buNone/>
              <a:defRPr sz="5400" b="1"/>
            </a:lvl7pPr>
            <a:lvl8pPr marL="10898770" indent="0">
              <a:buNone/>
              <a:defRPr sz="5400" b="1"/>
            </a:lvl8pPr>
            <a:lvl9pPr marL="12455737" indent="0">
              <a:buNone/>
              <a:defRPr sz="5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6792" y="6901704"/>
            <a:ext cx="14464013" cy="12538937"/>
          </a:xfrm>
        </p:spPr>
        <p:txBody>
          <a:bodyPr/>
          <a:lstStyle>
            <a:lvl1pPr>
              <a:defRPr sz="82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29353" y="4871497"/>
            <a:ext cx="14469695" cy="203020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56967" indent="0">
              <a:buNone/>
              <a:defRPr sz="6800" b="1"/>
            </a:lvl2pPr>
            <a:lvl3pPr marL="3113934" indent="0">
              <a:buNone/>
              <a:defRPr sz="6100" b="1"/>
            </a:lvl3pPr>
            <a:lvl4pPr marL="4670902" indent="0">
              <a:buNone/>
              <a:defRPr sz="5400" b="1"/>
            </a:lvl4pPr>
            <a:lvl5pPr marL="6227869" indent="0">
              <a:buNone/>
              <a:defRPr sz="5400" b="1"/>
            </a:lvl5pPr>
            <a:lvl6pPr marL="7784836" indent="0">
              <a:buNone/>
              <a:defRPr sz="5400" b="1"/>
            </a:lvl6pPr>
            <a:lvl7pPr marL="9341803" indent="0">
              <a:buNone/>
              <a:defRPr sz="5400" b="1"/>
            </a:lvl7pPr>
            <a:lvl8pPr marL="10898770" indent="0">
              <a:buNone/>
              <a:defRPr sz="5400" b="1"/>
            </a:lvl8pPr>
            <a:lvl9pPr marL="12455737" indent="0">
              <a:buNone/>
              <a:defRPr sz="5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29353" y="6901704"/>
            <a:ext cx="14469695" cy="12538937"/>
          </a:xfrm>
        </p:spPr>
        <p:txBody>
          <a:bodyPr/>
          <a:lstStyle>
            <a:lvl1pPr>
              <a:defRPr sz="82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588C-F9DC-4897-B364-8423A7401345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1969-6A55-48F0-8AC1-291840388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588C-F9DC-4897-B364-8423A7401345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1969-6A55-48F0-8AC1-291840388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588C-F9DC-4897-B364-8423A7401345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1969-6A55-48F0-8AC1-291840388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94" y="866491"/>
            <a:ext cx="10769865" cy="3687626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8803" y="866493"/>
            <a:ext cx="18300243" cy="18574150"/>
          </a:xfrm>
        </p:spPr>
        <p:txBody>
          <a:bodyPr/>
          <a:lstStyle>
            <a:lvl1pPr>
              <a:defRPr sz="10900"/>
            </a:lvl1pPr>
            <a:lvl2pPr>
              <a:defRPr sz="9500"/>
            </a:lvl2pPr>
            <a:lvl3pPr>
              <a:defRPr sz="82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6794" y="4554120"/>
            <a:ext cx="10769865" cy="14886524"/>
          </a:xfrm>
        </p:spPr>
        <p:txBody>
          <a:bodyPr/>
          <a:lstStyle>
            <a:lvl1pPr marL="0" indent="0">
              <a:buNone/>
              <a:defRPr sz="4800"/>
            </a:lvl1pPr>
            <a:lvl2pPr marL="1556967" indent="0">
              <a:buNone/>
              <a:defRPr sz="4100"/>
            </a:lvl2pPr>
            <a:lvl3pPr marL="3113934" indent="0">
              <a:buNone/>
              <a:defRPr sz="3400"/>
            </a:lvl3pPr>
            <a:lvl4pPr marL="4670902" indent="0">
              <a:buNone/>
              <a:defRPr sz="3100"/>
            </a:lvl4pPr>
            <a:lvl5pPr marL="6227869" indent="0">
              <a:buNone/>
              <a:defRPr sz="3100"/>
            </a:lvl5pPr>
            <a:lvl6pPr marL="7784836" indent="0">
              <a:buNone/>
              <a:defRPr sz="3100"/>
            </a:lvl6pPr>
            <a:lvl7pPr marL="9341803" indent="0">
              <a:buNone/>
              <a:defRPr sz="3100"/>
            </a:lvl7pPr>
            <a:lvl8pPr marL="10898770" indent="0">
              <a:buNone/>
              <a:defRPr sz="3100"/>
            </a:lvl8pPr>
            <a:lvl9pPr marL="12455737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588C-F9DC-4897-B364-8423A7401345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1969-6A55-48F0-8AC1-291840388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6454" y="15234126"/>
            <a:ext cx="19641503" cy="1798475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16454" y="1944567"/>
            <a:ext cx="19641503" cy="13057823"/>
          </a:xfrm>
        </p:spPr>
        <p:txBody>
          <a:bodyPr/>
          <a:lstStyle>
            <a:lvl1pPr marL="0" indent="0">
              <a:buNone/>
              <a:defRPr sz="10900"/>
            </a:lvl1pPr>
            <a:lvl2pPr marL="1556967" indent="0">
              <a:buNone/>
              <a:defRPr sz="9500"/>
            </a:lvl2pPr>
            <a:lvl3pPr marL="3113934" indent="0">
              <a:buNone/>
              <a:defRPr sz="8200"/>
            </a:lvl3pPr>
            <a:lvl4pPr marL="4670902" indent="0">
              <a:buNone/>
              <a:defRPr sz="6800"/>
            </a:lvl4pPr>
            <a:lvl5pPr marL="6227869" indent="0">
              <a:buNone/>
              <a:defRPr sz="6800"/>
            </a:lvl5pPr>
            <a:lvl6pPr marL="7784836" indent="0">
              <a:buNone/>
              <a:defRPr sz="6800"/>
            </a:lvl6pPr>
            <a:lvl7pPr marL="9341803" indent="0">
              <a:buNone/>
              <a:defRPr sz="6800"/>
            </a:lvl7pPr>
            <a:lvl8pPr marL="10898770" indent="0">
              <a:buNone/>
              <a:defRPr sz="6800"/>
            </a:lvl8pPr>
            <a:lvl9pPr marL="12455737" indent="0">
              <a:buNone/>
              <a:defRPr sz="6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6454" y="17032601"/>
            <a:ext cx="19641503" cy="2554133"/>
          </a:xfrm>
        </p:spPr>
        <p:txBody>
          <a:bodyPr/>
          <a:lstStyle>
            <a:lvl1pPr marL="0" indent="0">
              <a:buNone/>
              <a:defRPr sz="4800"/>
            </a:lvl1pPr>
            <a:lvl2pPr marL="1556967" indent="0">
              <a:buNone/>
              <a:defRPr sz="4100"/>
            </a:lvl2pPr>
            <a:lvl3pPr marL="3113934" indent="0">
              <a:buNone/>
              <a:defRPr sz="3400"/>
            </a:lvl3pPr>
            <a:lvl4pPr marL="4670902" indent="0">
              <a:buNone/>
              <a:defRPr sz="3100"/>
            </a:lvl4pPr>
            <a:lvl5pPr marL="6227869" indent="0">
              <a:buNone/>
              <a:defRPr sz="3100"/>
            </a:lvl5pPr>
            <a:lvl6pPr marL="7784836" indent="0">
              <a:buNone/>
              <a:defRPr sz="3100"/>
            </a:lvl6pPr>
            <a:lvl7pPr marL="9341803" indent="0">
              <a:buNone/>
              <a:defRPr sz="3100"/>
            </a:lvl7pPr>
            <a:lvl8pPr marL="10898770" indent="0">
              <a:buNone/>
              <a:defRPr sz="3100"/>
            </a:lvl8pPr>
            <a:lvl9pPr marL="12455737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588C-F9DC-4897-B364-8423A7401345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1969-6A55-48F0-8AC1-291840388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6792" y="871531"/>
            <a:ext cx="29462254" cy="3627173"/>
          </a:xfrm>
          <a:prstGeom prst="rect">
            <a:avLst/>
          </a:prstGeom>
        </p:spPr>
        <p:txBody>
          <a:bodyPr vert="horz" lIns="311393" tIns="155697" rIns="311393" bIns="155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6792" y="5078044"/>
            <a:ext cx="29462254" cy="14362599"/>
          </a:xfrm>
          <a:prstGeom prst="rect">
            <a:avLst/>
          </a:prstGeom>
        </p:spPr>
        <p:txBody>
          <a:bodyPr vert="horz" lIns="311393" tIns="155697" rIns="311393" bIns="1556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6792" y="20171114"/>
            <a:ext cx="7638362" cy="1158680"/>
          </a:xfrm>
          <a:prstGeom prst="rect">
            <a:avLst/>
          </a:prstGeom>
        </p:spPr>
        <p:txBody>
          <a:bodyPr vert="horz" lIns="311393" tIns="155697" rIns="311393" bIns="155697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8588C-F9DC-4897-B364-8423A7401345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84745" y="20171114"/>
            <a:ext cx="10366349" cy="1158680"/>
          </a:xfrm>
          <a:prstGeom prst="rect">
            <a:avLst/>
          </a:prstGeom>
        </p:spPr>
        <p:txBody>
          <a:bodyPr vert="horz" lIns="311393" tIns="155697" rIns="311393" bIns="155697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60684" y="20171114"/>
            <a:ext cx="7638362" cy="1158680"/>
          </a:xfrm>
          <a:prstGeom prst="rect">
            <a:avLst/>
          </a:prstGeom>
        </p:spPr>
        <p:txBody>
          <a:bodyPr vert="horz" lIns="311393" tIns="155697" rIns="311393" bIns="155697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61969-6A55-48F0-8AC1-291840388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13934" rtl="0" eaLnBrk="1" latinLnBrk="0" hangingPunct="1">
        <a:spcBef>
          <a:spcPct val="0"/>
        </a:spcBef>
        <a:buNone/>
        <a:defRPr sz="1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7725" indent="-1167725" algn="l" defTabSz="3113934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1pPr>
      <a:lvl2pPr marL="2530072" indent="-973104" algn="l" defTabSz="3113934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92418" indent="-778484" algn="l" defTabSz="311393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49385" indent="-778484" algn="l" defTabSz="3113934" rtl="0" eaLnBrk="1" latinLnBrk="0" hangingPunct="1">
        <a:spcBef>
          <a:spcPct val="20000"/>
        </a:spcBef>
        <a:buFont typeface="Arial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7006352" indent="-778484" algn="l" defTabSz="3113934" rtl="0" eaLnBrk="1" latinLnBrk="0" hangingPunct="1">
        <a:spcBef>
          <a:spcPct val="20000"/>
        </a:spcBef>
        <a:buFont typeface="Arial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563319" indent="-778484" algn="l" defTabSz="3113934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120287" indent="-778484" algn="l" defTabSz="3113934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677254" indent="-778484" algn="l" defTabSz="3113934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234221" indent="-778484" algn="l" defTabSz="3113934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393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56967" algn="l" defTabSz="311393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113934" algn="l" defTabSz="311393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70902" algn="l" defTabSz="311393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227869" algn="l" defTabSz="311393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84836" algn="l" defTabSz="311393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341803" algn="l" defTabSz="311393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98770" algn="l" defTabSz="311393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455737" algn="l" defTabSz="311393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av103\Pictures\gator nest 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17023"/>
            <a:ext cx="32735838" cy="219970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518890" y="419989"/>
            <a:ext cx="15925337" cy="33853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1393" tIns="155697" rIns="311393" bIns="155697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998" y="38181"/>
            <a:ext cx="15948229" cy="3938639"/>
          </a:xfrm>
          <a:prstGeom prst="rect">
            <a:avLst/>
          </a:prstGeom>
          <a:noFill/>
        </p:spPr>
        <p:txBody>
          <a:bodyPr wrap="square" lIns="311393" tIns="155697" rIns="311393" bIns="155697" rtlCol="0">
            <a:spAutoFit/>
          </a:bodyPr>
          <a:lstStyle/>
          <a:p>
            <a:pPr algn="ctr"/>
            <a:r>
              <a:rPr lang="en-US" sz="14000" b="1" u="sng" dirty="0" smtClean="0">
                <a:solidFill>
                  <a:srgbClr val="FF0000"/>
                </a:solidFill>
              </a:rPr>
              <a:t>CAUTION</a:t>
            </a:r>
            <a:r>
              <a:rPr lang="en-US" sz="12200" b="1" u="sng" dirty="0" smtClean="0">
                <a:solidFill>
                  <a:srgbClr val="FF0000"/>
                </a:solidFill>
              </a:rPr>
              <a:t>!</a:t>
            </a:r>
            <a:endParaRPr lang="en-US" sz="9500" b="1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9500" b="1" dirty="0" smtClean="0">
                <a:solidFill>
                  <a:srgbClr val="FF0000"/>
                </a:solidFill>
              </a:rPr>
              <a:t>ALLIGATOR  NESTING  AREA</a:t>
            </a:r>
            <a:endParaRPr lang="en-US" sz="122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54119" y="12481719"/>
            <a:ext cx="12481719" cy="9677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solidFill>
              <a:schemeClr val="tx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1393" tIns="155697" rIns="311393" bIns="155697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374053" y="12830859"/>
            <a:ext cx="12361785" cy="8932179"/>
          </a:xfrm>
          <a:prstGeom prst="rect">
            <a:avLst/>
          </a:prstGeom>
          <a:noFill/>
        </p:spPr>
        <p:txBody>
          <a:bodyPr wrap="square" lIns="311393" tIns="155697" rIns="311393" bIns="155697" rtlCol="0">
            <a:spAutoFit/>
          </a:bodyPr>
          <a:lstStyle/>
          <a:p>
            <a:pPr>
              <a:lnSpc>
                <a:spcPts val="4808"/>
              </a:lnSpc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 or more alligators may be found  in SEEP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year-round, so visitors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should stay on the boardwalk and designated trails. 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lligator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nesting generally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occurs between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June and July with eggs hatching about 2 months after laying.  Female alligators have been known to stay with their young for several months after they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hatch,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maki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ng the period to be extra </a:t>
            </a: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cautious  last from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May through October. </a:t>
            </a:r>
          </a:p>
          <a:p>
            <a:pPr>
              <a:lnSpc>
                <a:spcPts val="4808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An alligator nested in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SEEP in 2001, 2003, and 2009 (each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year at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different location).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If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you see an alligator that appears to be guarding a nest,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stay away!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 but please report its location to natl@ufl.edu ). 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054685" y="419988"/>
            <a:ext cx="15055433" cy="3359908"/>
          </a:xfrm>
          <a:prstGeom prst="rect">
            <a:avLst/>
          </a:prstGeom>
          <a:solidFill>
            <a:schemeClr val="tx1">
              <a:lumMod val="65000"/>
              <a:lumOff val="35000"/>
              <a:alpha val="29000"/>
            </a:schemeClr>
          </a:solidFill>
          <a:ln>
            <a:solidFill>
              <a:schemeClr val="tx1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1393" tIns="155697" rIns="311393" bIns="15569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054685" y="725435"/>
            <a:ext cx="15032541" cy="2812872"/>
          </a:xfrm>
          <a:prstGeom prst="rect">
            <a:avLst/>
          </a:prstGeom>
        </p:spPr>
        <p:txBody>
          <a:bodyPr wrap="square" lIns="311393" tIns="155697" rIns="311393" bIns="155697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Georgia" pitchFamily="18" charset="0"/>
              </a:rPr>
              <a:t>Female alligators are very protective of their nest and young, and can be extremely aggressive towards intruders. </a:t>
            </a:r>
            <a:endParaRPr lang="en-US" sz="5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139</Words>
  <Application>Microsoft Office PowerPoint</Application>
  <PresentationFormat>Custom</PresentationFormat>
  <Paragraphs>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casav103</dc:creator>
  <cp:lastModifiedBy>Thomas J. Walker</cp:lastModifiedBy>
  <cp:revision>54</cp:revision>
  <dcterms:created xsi:type="dcterms:W3CDTF">2010-05-03T23:11:54Z</dcterms:created>
  <dcterms:modified xsi:type="dcterms:W3CDTF">2010-07-19T22:10:02Z</dcterms:modified>
</cp:coreProperties>
</file>